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1"/>
  </p:notesMasterIdLst>
  <p:handoutMasterIdLst>
    <p:handoutMasterId r:id="rId82"/>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343" r:id="rId16"/>
    <p:sldId id="403" r:id="rId17"/>
    <p:sldId id="347" r:id="rId18"/>
    <p:sldId id="344" r:id="rId19"/>
    <p:sldId id="345" r:id="rId20"/>
    <p:sldId id="346" r:id="rId21"/>
    <p:sldId id="350" r:id="rId22"/>
    <p:sldId id="351" r:id="rId23"/>
    <p:sldId id="352" r:id="rId24"/>
    <p:sldId id="353" r:id="rId25"/>
    <p:sldId id="348" r:id="rId26"/>
    <p:sldId id="349" r:id="rId27"/>
    <p:sldId id="399" r:id="rId28"/>
    <p:sldId id="354" r:id="rId29"/>
    <p:sldId id="400" r:id="rId30"/>
    <p:sldId id="356" r:id="rId31"/>
    <p:sldId id="404" r:id="rId32"/>
    <p:sldId id="358" r:id="rId33"/>
    <p:sldId id="359" r:id="rId34"/>
    <p:sldId id="360" r:id="rId35"/>
    <p:sldId id="361" r:id="rId36"/>
    <p:sldId id="362" r:id="rId37"/>
    <p:sldId id="406" r:id="rId38"/>
    <p:sldId id="365" r:id="rId39"/>
    <p:sldId id="366" r:id="rId40"/>
    <p:sldId id="407" r:id="rId41"/>
    <p:sldId id="408" r:id="rId42"/>
    <p:sldId id="364" r:id="rId43"/>
    <p:sldId id="409" r:id="rId44"/>
    <p:sldId id="363" r:id="rId45"/>
    <p:sldId id="367" r:id="rId46"/>
    <p:sldId id="410" r:id="rId47"/>
    <p:sldId id="411" r:id="rId48"/>
    <p:sldId id="368" r:id="rId49"/>
    <p:sldId id="369" r:id="rId50"/>
    <p:sldId id="371" r:id="rId51"/>
    <p:sldId id="372" r:id="rId52"/>
    <p:sldId id="373" r:id="rId53"/>
    <p:sldId id="374" r:id="rId54"/>
    <p:sldId id="375" r:id="rId55"/>
    <p:sldId id="376" r:id="rId56"/>
    <p:sldId id="377" r:id="rId57"/>
    <p:sldId id="378" r:id="rId58"/>
    <p:sldId id="379" r:id="rId59"/>
    <p:sldId id="412" r:id="rId60"/>
    <p:sldId id="380" r:id="rId61"/>
    <p:sldId id="381" r:id="rId62"/>
    <p:sldId id="382" r:id="rId63"/>
    <p:sldId id="413" r:id="rId64"/>
    <p:sldId id="383" r:id="rId65"/>
    <p:sldId id="384" r:id="rId66"/>
    <p:sldId id="398"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64" d="100"/>
          <a:sy n="64" d="100"/>
        </p:scale>
        <p:origin x="1268" y="5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7390454" cy="4904520"/>
          </a:xfrm>
        </p:spPr>
        <p:txBody>
          <a:bodyPr/>
          <a:lstStyle/>
          <a:p>
            <a:r>
              <a:rPr lang="en-US" altLang="en-US" sz="2400" b="1" dirty="0"/>
              <a:t>CPU utilization </a:t>
            </a:r>
            <a:r>
              <a:rPr lang="en-US" altLang="en-US" sz="2400" dirty="0"/>
              <a:t>– keep the CPU as busy as possible</a:t>
            </a:r>
          </a:p>
          <a:p>
            <a:r>
              <a:rPr lang="en-US" altLang="en-US" sz="2400" b="1" dirty="0"/>
              <a:t>Throughput</a:t>
            </a:r>
            <a:r>
              <a:rPr lang="en-US" altLang="en-US" sz="2400" dirty="0"/>
              <a:t> – # of processes that complete their execution per time unit</a:t>
            </a:r>
          </a:p>
          <a:p>
            <a:r>
              <a:rPr lang="en-US" altLang="en-US" sz="2400" b="1" dirty="0"/>
              <a:t>Turnaround time </a:t>
            </a:r>
            <a:r>
              <a:rPr lang="en-US" altLang="en-US" sz="2400" dirty="0"/>
              <a:t>– amount of time to execute a particular process</a:t>
            </a:r>
          </a:p>
          <a:p>
            <a:r>
              <a:rPr lang="en-US" altLang="en-US" sz="2400" b="1" dirty="0"/>
              <a:t>Waiting time </a:t>
            </a:r>
            <a:r>
              <a:rPr lang="en-US" altLang="en-US" sz="2400" dirty="0"/>
              <a:t>– amount of time a process has been waiting in the ready queue</a:t>
            </a:r>
          </a:p>
          <a:p>
            <a:r>
              <a:rPr lang="en-US" altLang="en-US" sz="2400" b="1" dirty="0"/>
              <a:t>Response time </a:t>
            </a:r>
            <a:r>
              <a:rPr lang="en-US" altLang="en-US" sz="2400"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sz="2400" dirty="0"/>
              <a:t>Max CPU utilization</a:t>
            </a:r>
          </a:p>
          <a:p>
            <a:r>
              <a:rPr lang="en-US" altLang="en-US" sz="2400" dirty="0"/>
              <a:t>Max throughput</a:t>
            </a:r>
          </a:p>
          <a:p>
            <a:r>
              <a:rPr lang="en-US" altLang="en-US" sz="2400" dirty="0"/>
              <a:t>Min turnaround time </a:t>
            </a:r>
          </a:p>
          <a:p>
            <a:r>
              <a:rPr lang="en-US" altLang="en-US" sz="2400" dirty="0"/>
              <a:t>Min waiting time </a:t>
            </a:r>
          </a:p>
          <a:p>
            <a:r>
              <a:rPr lang="en-US" altLang="en-US" sz="2400"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dirty="0"/>
              <a:t>		</a:t>
            </a:r>
            <a:r>
              <a:rPr lang="en-US" altLang="en-US" sz="2000" u="sng" dirty="0"/>
              <a:t>Process</a:t>
            </a:r>
            <a:r>
              <a:rPr lang="en-US" altLang="en-US" sz="2000" dirty="0"/>
              <a:t>	</a:t>
            </a:r>
            <a:r>
              <a:rPr lang="en-US" altLang="en-US" sz="2000" u="sng" dirty="0"/>
              <a:t>Burst Time	</a:t>
            </a:r>
          </a:p>
          <a:p>
            <a:pPr>
              <a:lnSpc>
                <a:spcPct val="90000"/>
              </a:lnSpc>
              <a:buFont typeface="Monotype Sorts" pitchFamily="-84" charset="2"/>
              <a:buNone/>
              <a:tabLst>
                <a:tab pos="3028950" algn="ctr"/>
                <a:tab pos="4633913" algn="ctr"/>
              </a:tabLst>
            </a:pPr>
            <a:r>
              <a:rPr lang="en-US" altLang="en-US" sz="2000" dirty="0"/>
              <a:t>		 </a:t>
            </a:r>
            <a:r>
              <a:rPr lang="en-US" altLang="en-US" sz="2000" i="1" dirty="0"/>
              <a:t>P</a:t>
            </a:r>
            <a:r>
              <a:rPr lang="en-US" altLang="en-US" sz="2000" i="1" baseline="-25000" dirty="0"/>
              <a:t>1</a:t>
            </a:r>
            <a:r>
              <a:rPr lang="en-US" altLang="en-US" sz="2000" dirty="0"/>
              <a:t>	24</a:t>
            </a:r>
          </a:p>
          <a:p>
            <a:pPr>
              <a:lnSpc>
                <a:spcPct val="90000"/>
              </a:lnSpc>
              <a:buFont typeface="Monotype Sorts" pitchFamily="-84" charset="2"/>
              <a:buNone/>
              <a:tabLst>
                <a:tab pos="3028950" algn="ctr"/>
                <a:tab pos="4633913" algn="ctr"/>
              </a:tabLst>
            </a:pPr>
            <a:r>
              <a:rPr lang="en-US" altLang="en-US" sz="2000" dirty="0"/>
              <a:t>		 </a:t>
            </a:r>
            <a:r>
              <a:rPr lang="en-US" altLang="en-US" sz="2000" i="1" dirty="0"/>
              <a:t>P</a:t>
            </a:r>
            <a:r>
              <a:rPr lang="en-US" altLang="en-US" sz="2000" i="1" baseline="-25000" dirty="0"/>
              <a:t>2</a:t>
            </a:r>
            <a:r>
              <a:rPr lang="en-US" altLang="en-US" sz="2000" dirty="0"/>
              <a:t> 	3</a:t>
            </a:r>
          </a:p>
          <a:p>
            <a:pPr>
              <a:lnSpc>
                <a:spcPct val="90000"/>
              </a:lnSpc>
              <a:buFont typeface="Monotype Sorts" pitchFamily="-84" charset="2"/>
              <a:buNone/>
              <a:tabLst>
                <a:tab pos="3028950" algn="ctr"/>
                <a:tab pos="4633913" algn="ctr"/>
              </a:tabLst>
            </a:pPr>
            <a:r>
              <a:rPr lang="en-US" altLang="en-US" sz="2000" dirty="0"/>
              <a:t>		 </a:t>
            </a:r>
            <a:r>
              <a:rPr lang="en-US" altLang="en-US" sz="2000" i="1" dirty="0"/>
              <a:t>P</a:t>
            </a:r>
            <a:r>
              <a:rPr lang="en-US" altLang="en-US" sz="2000" i="1" baseline="-25000" dirty="0"/>
              <a:t>3	 </a:t>
            </a:r>
            <a:r>
              <a:rPr lang="en-US" altLang="en-US" sz="2000" dirty="0"/>
              <a:t>3</a:t>
            </a:r>
            <a:r>
              <a:rPr lang="en-US" altLang="en-US" sz="2000" i="1" baseline="-25000" dirty="0"/>
              <a:t> </a:t>
            </a:r>
          </a:p>
          <a:p>
            <a:pPr>
              <a:lnSpc>
                <a:spcPct val="90000"/>
              </a:lnSpc>
              <a:tabLst>
                <a:tab pos="3028950" algn="ctr"/>
                <a:tab pos="4633913" algn="ctr"/>
              </a:tabLst>
            </a:pPr>
            <a:r>
              <a:rPr lang="en-US" altLang="en-US" sz="2000" dirty="0"/>
              <a:t>Suppose that the processes arrive in the order: </a:t>
            </a:r>
            <a:r>
              <a:rPr lang="en-US" altLang="en-US" sz="2000" i="1" dirty="0"/>
              <a:t>P</a:t>
            </a:r>
            <a:r>
              <a:rPr lang="en-US" altLang="en-US" sz="2000" i="1" baseline="-25000" dirty="0"/>
              <a:t>1</a:t>
            </a:r>
            <a:r>
              <a:rPr lang="en-US" altLang="en-US" sz="2000" dirty="0"/>
              <a:t> , </a:t>
            </a:r>
            <a:r>
              <a:rPr lang="en-US" altLang="en-US" sz="2000" i="1" dirty="0"/>
              <a:t>P</a:t>
            </a:r>
            <a:r>
              <a:rPr lang="en-US" altLang="en-US" sz="2000" i="1" baseline="-25000" dirty="0"/>
              <a:t>2</a:t>
            </a:r>
            <a:r>
              <a:rPr lang="en-US" altLang="en-US" sz="2000" dirty="0"/>
              <a:t> , </a:t>
            </a:r>
            <a:r>
              <a:rPr lang="en-US" altLang="en-US" sz="2000" i="1" dirty="0"/>
              <a:t>P</a:t>
            </a:r>
            <a:r>
              <a:rPr lang="en-US" altLang="en-US" sz="2000" i="1" baseline="-25000" dirty="0"/>
              <a:t>3  </a:t>
            </a:r>
            <a:br>
              <a:rPr lang="en-US" altLang="en-US" sz="2000" i="1" baseline="-25000" dirty="0"/>
            </a:br>
            <a:r>
              <a:rPr lang="en-US" altLang="en-US" sz="2000" dirty="0"/>
              <a:t>The Gantt Chart for the schedule is:</a:t>
            </a:r>
            <a:br>
              <a:rPr lang="en-US" altLang="en-US" sz="2000"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a:lnSpc>
                <a:spcPct val="90000"/>
              </a:lnSpc>
              <a:buFont typeface="Monotype Sorts" pitchFamily="-84" charset="2"/>
              <a:buNone/>
              <a:tabLst>
                <a:tab pos="3028950" algn="ctr"/>
                <a:tab pos="4633913" algn="ctr"/>
              </a:tabLst>
            </a:pPr>
            <a:endParaRPr lang="en-US" altLang="en-US" dirty="0"/>
          </a:p>
          <a:p>
            <a:pPr>
              <a:lnSpc>
                <a:spcPct val="90000"/>
              </a:lnSpc>
              <a:tabLst>
                <a:tab pos="3028950" algn="ctr"/>
                <a:tab pos="4633913" algn="ctr"/>
              </a:tabLst>
            </a:pPr>
            <a:r>
              <a:rPr lang="en-US" altLang="en-US" sz="2000" dirty="0"/>
              <a:t>Waiting time for </a:t>
            </a:r>
            <a:r>
              <a:rPr lang="en-US" altLang="en-US" sz="2000" i="1" dirty="0"/>
              <a:t>P</a:t>
            </a:r>
            <a:r>
              <a:rPr lang="en-US" altLang="en-US" sz="2000" i="1" baseline="-25000" dirty="0"/>
              <a:t>1</a:t>
            </a:r>
            <a:r>
              <a:rPr lang="en-US" altLang="en-US" sz="2000" dirty="0"/>
              <a:t>  = 0; </a:t>
            </a:r>
            <a:r>
              <a:rPr lang="en-US" altLang="en-US" sz="2000" i="1" dirty="0"/>
              <a:t>P</a:t>
            </a:r>
            <a:r>
              <a:rPr lang="en-US" altLang="en-US" sz="2000" i="1" baseline="-25000" dirty="0"/>
              <a:t>2</a:t>
            </a:r>
            <a:r>
              <a:rPr lang="en-US" altLang="en-US" sz="2000" dirty="0"/>
              <a:t>  = 24; </a:t>
            </a:r>
            <a:r>
              <a:rPr lang="en-US" altLang="en-US" sz="2000" i="1" dirty="0"/>
              <a:t>P</a:t>
            </a:r>
            <a:r>
              <a:rPr lang="en-US" altLang="en-US" sz="2000" i="1" baseline="-25000" dirty="0"/>
              <a:t>3 </a:t>
            </a:r>
            <a:r>
              <a:rPr lang="en-US" altLang="en-US" sz="2000" dirty="0"/>
              <a:t>= 27</a:t>
            </a:r>
          </a:p>
          <a:p>
            <a:pPr>
              <a:lnSpc>
                <a:spcPct val="90000"/>
              </a:lnSpc>
              <a:tabLst>
                <a:tab pos="3028950" algn="ctr"/>
                <a:tab pos="4633913" algn="ctr"/>
              </a:tabLst>
            </a:pPr>
            <a:r>
              <a:rPr lang="en-US" altLang="en-US" sz="2000" dirty="0"/>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9031" y="382767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sz="2000" dirty="0">
                <a:cs typeface="ＭＳ Ｐゴシック" charset="-128"/>
              </a:rPr>
              <a:t>Suppose that the processes arrive in the order:</a:t>
            </a:r>
          </a:p>
          <a:p>
            <a:pPr>
              <a:buFont typeface="Monotype Sorts" pitchFamily="-84" charset="2"/>
              <a:buNone/>
              <a:tabLst>
                <a:tab pos="3649345" algn="ctr"/>
              </a:tabLst>
              <a:defRPr/>
            </a:pPr>
            <a:r>
              <a:rPr lang="en-US" altLang="en-US" sz="2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2</a:t>
            </a:r>
            <a:r>
              <a:rPr lang="en-US" altLang="en-US" sz="2000" dirty="0">
                <a:cs typeface="ＭＳ Ｐゴシック" charset="-128"/>
              </a:rPr>
              <a:t> , </a:t>
            </a:r>
            <a:r>
              <a:rPr lang="en-US" altLang="en-US" sz="2000" i="1" dirty="0">
                <a:cs typeface="ＭＳ Ｐゴシック" charset="-128"/>
              </a:rPr>
              <a:t>P</a:t>
            </a:r>
            <a:r>
              <a:rPr lang="en-US" altLang="en-US" sz="2000" i="1" baseline="-25000" dirty="0">
                <a:cs typeface="ＭＳ Ｐゴシック" charset="-128"/>
              </a:rPr>
              <a:t>3</a:t>
            </a:r>
            <a:r>
              <a:rPr lang="en-US" altLang="en-US" sz="2000" dirty="0">
                <a:cs typeface="ＭＳ Ｐゴシック" charset="-128"/>
              </a:rPr>
              <a:t> , </a:t>
            </a:r>
            <a:r>
              <a:rPr lang="en-US" altLang="en-US" sz="2000" i="1" dirty="0">
                <a:cs typeface="ＭＳ Ｐゴシック" charset="-128"/>
              </a:rPr>
              <a:t>P</a:t>
            </a:r>
            <a:r>
              <a:rPr lang="en-US" altLang="en-US" sz="2000" i="1" baseline="-25000" dirty="0">
                <a:cs typeface="ＭＳ Ｐゴシック" charset="-128"/>
              </a:rPr>
              <a:t>1</a:t>
            </a:r>
            <a:r>
              <a:rPr lang="en-US" altLang="en-US" sz="2000" dirty="0">
                <a:cs typeface="ＭＳ Ｐゴシック" charset="-128"/>
              </a:rPr>
              <a:t> </a:t>
            </a:r>
          </a:p>
          <a:p>
            <a:pPr>
              <a:tabLst>
                <a:tab pos="3649345" algn="ctr"/>
              </a:tabLst>
              <a:defRPr/>
            </a:pPr>
            <a:r>
              <a:rPr lang="en-US" altLang="en-US" sz="2000" dirty="0">
                <a:cs typeface="ＭＳ Ｐゴシック" charset="-128"/>
              </a:rPr>
              <a:t>The Gantt chart for the schedule is:</a:t>
            </a:r>
            <a:br>
              <a:rPr lang="en-US" altLang="en-US" sz="2000" dirty="0">
                <a:cs typeface="ＭＳ Ｐゴシック" charset="-128"/>
              </a:rPr>
            </a:br>
            <a:endParaRPr lang="en-US" altLang="en-US" sz="2000" dirty="0">
              <a:cs typeface="ＭＳ Ｐゴシック" charset="-128"/>
            </a:endParaRPr>
          </a:p>
          <a:p>
            <a:pPr>
              <a:tabLst>
                <a:tab pos="3649345" algn="ctr"/>
              </a:tabLst>
              <a:defRPr/>
            </a:pPr>
            <a:endParaRPr lang="en-US" altLang="en-US" sz="2000" dirty="0">
              <a:cs typeface="ＭＳ Ｐゴシック" charset="-128"/>
            </a:endParaRPr>
          </a:p>
          <a:p>
            <a:pPr>
              <a:tabLst>
                <a:tab pos="3649345" algn="ctr"/>
              </a:tabLst>
              <a:defRPr/>
            </a:pPr>
            <a:endParaRPr lang="en-US" altLang="en-US" sz="2000" dirty="0">
              <a:cs typeface="ＭＳ Ｐゴシック" charset="-128"/>
            </a:endParaRPr>
          </a:p>
          <a:p>
            <a:pPr marL="0" indent="0">
              <a:buFont typeface="Monotype Sorts" pitchFamily="-84" charset="2"/>
              <a:buNone/>
              <a:tabLst>
                <a:tab pos="3649345" algn="ctr"/>
              </a:tabLst>
              <a:defRPr/>
            </a:pPr>
            <a:endParaRPr lang="en-US" altLang="en-US" sz="2000" dirty="0">
              <a:cs typeface="ＭＳ Ｐゴシック" charset="-128"/>
            </a:endParaRPr>
          </a:p>
          <a:p>
            <a:pPr>
              <a:tabLst>
                <a:tab pos="3649345" algn="ctr"/>
              </a:tabLst>
              <a:defRPr/>
            </a:pPr>
            <a:r>
              <a:rPr lang="en-US" altLang="en-US" sz="2000" dirty="0">
                <a:cs typeface="ＭＳ Ｐゴシック" charset="-128"/>
              </a:rPr>
              <a:t>Waiting time for </a:t>
            </a:r>
            <a:r>
              <a:rPr lang="en-US" altLang="en-US" sz="2000" i="1" dirty="0">
                <a:cs typeface="ＭＳ Ｐゴシック" charset="-128"/>
              </a:rPr>
              <a:t>P</a:t>
            </a:r>
            <a:r>
              <a:rPr lang="en-US" altLang="en-US" sz="2000" i="1" baseline="-25000" dirty="0">
                <a:cs typeface="ＭＳ Ｐゴシック" charset="-128"/>
              </a:rPr>
              <a:t>1 </a:t>
            </a:r>
            <a:r>
              <a:rPr lang="en-US" altLang="en-US" sz="2000" i="1" dirty="0">
                <a:cs typeface="ＭＳ Ｐゴシック" charset="-128"/>
              </a:rPr>
              <a:t>=</a:t>
            </a:r>
            <a:r>
              <a:rPr lang="en-US" altLang="en-US" sz="2000" dirty="0">
                <a:cs typeface="ＭＳ Ｐゴシック" charset="-128"/>
              </a:rPr>
              <a:t> 6</a:t>
            </a:r>
            <a:r>
              <a:rPr lang="en-US" altLang="en-US" sz="2000" i="1" dirty="0">
                <a:cs typeface="ＭＳ Ｐゴシック" charset="-128"/>
              </a:rPr>
              <a:t>;</a:t>
            </a:r>
            <a:r>
              <a:rPr lang="en-US" altLang="en-US" sz="2000" i="1" baseline="-25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2</a:t>
            </a:r>
            <a:r>
              <a:rPr lang="en-US" altLang="en-US" sz="2000" dirty="0">
                <a:cs typeface="ＭＳ Ｐゴシック" charset="-128"/>
              </a:rPr>
              <a:t> = 0</a:t>
            </a:r>
            <a:r>
              <a:rPr lang="en-US" altLang="en-US" sz="2000" i="1" baseline="-25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3 </a:t>
            </a:r>
            <a:r>
              <a:rPr lang="en-US" altLang="en-US" sz="2000" i="1" dirty="0">
                <a:cs typeface="ＭＳ Ｐゴシック" charset="-128"/>
              </a:rPr>
              <a:t>= </a:t>
            </a:r>
            <a:r>
              <a:rPr lang="en-US" altLang="en-US" sz="2000" dirty="0">
                <a:cs typeface="ＭＳ Ｐゴシック" charset="-128"/>
              </a:rPr>
              <a:t>3</a:t>
            </a:r>
            <a:endParaRPr lang="en-US" altLang="en-US" sz="2000" i="1" dirty="0">
              <a:cs typeface="ＭＳ Ｐゴシック" charset="-128"/>
            </a:endParaRPr>
          </a:p>
          <a:p>
            <a:pPr>
              <a:tabLst>
                <a:tab pos="3649345" algn="ctr"/>
              </a:tabLst>
              <a:defRPr/>
            </a:pPr>
            <a:r>
              <a:rPr lang="en-US" altLang="en-US" sz="2000" dirty="0">
                <a:cs typeface="ＭＳ Ｐゴシック" charset="-128"/>
              </a:rPr>
              <a:t>Average waiting time:   (6 + 0 + 3)/3 = 3</a:t>
            </a:r>
          </a:p>
          <a:p>
            <a:pPr>
              <a:tabLst>
                <a:tab pos="3649345" algn="ctr"/>
              </a:tabLst>
              <a:defRPr/>
            </a:pPr>
            <a:r>
              <a:rPr lang="en-US" altLang="en-US" sz="2000" dirty="0">
                <a:cs typeface="ＭＳ Ｐゴシック" charset="-128"/>
              </a:rPr>
              <a:t>Much better than previous case</a:t>
            </a:r>
          </a:p>
          <a:p>
            <a:pPr>
              <a:tabLst>
                <a:tab pos="3649345" algn="ctr"/>
              </a:tabLst>
              <a:defRPr/>
            </a:pPr>
            <a:r>
              <a:rPr lang="en-US" altLang="en-US" sz="2000" b="1" dirty="0">
                <a:solidFill>
                  <a:srgbClr val="006699"/>
                </a:solidFill>
                <a:latin typeface="+mj-lt"/>
              </a:rPr>
              <a:t>Convoy</a:t>
            </a:r>
            <a:r>
              <a:rPr lang="en-US" altLang="en-US" sz="2000" b="1" dirty="0">
                <a:solidFill>
                  <a:srgbClr val="3366FF"/>
                </a:solidFill>
                <a:cs typeface="ＭＳ Ｐゴシック" charset="-128"/>
              </a:rPr>
              <a:t> </a:t>
            </a:r>
            <a:r>
              <a:rPr lang="en-US" altLang="en-US" sz="2000" b="1" dirty="0">
                <a:solidFill>
                  <a:srgbClr val="006699"/>
                </a:solidFill>
                <a:latin typeface="+mj-lt"/>
              </a:rPr>
              <a:t>effect</a:t>
            </a:r>
            <a:r>
              <a:rPr lang="en-US" altLang="en-US" sz="2000" b="1" dirty="0">
                <a:solidFill>
                  <a:srgbClr val="3366FF"/>
                </a:solidFill>
                <a:cs typeface="ＭＳ Ｐゴシック" charset="-128"/>
              </a:rPr>
              <a:t> </a:t>
            </a:r>
            <a:r>
              <a:rPr lang="en-US" altLang="en-US" sz="2000" dirty="0">
                <a:cs typeface="ＭＳ Ｐゴシック" charset="-128"/>
              </a:rPr>
              <a:t>- short process behind long process</a:t>
            </a:r>
          </a:p>
          <a:p>
            <a:pPr lvl="1">
              <a:tabLst>
                <a:tab pos="3649345" algn="ctr"/>
              </a:tabLst>
              <a:defRPr/>
            </a:pPr>
            <a:r>
              <a:rPr lang="en-US" altLang="en-US" sz="2000"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3174" y="2840797"/>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sz="2400" dirty="0"/>
              <a:t>Associate with each process the length of its next CPU burst</a:t>
            </a:r>
          </a:p>
          <a:p>
            <a:pPr lvl="1"/>
            <a:r>
              <a:rPr lang="en-US" altLang="en-US" sz="2400" dirty="0" smtClean="0"/>
              <a:t>Use </a:t>
            </a:r>
            <a:r>
              <a:rPr lang="en-US" altLang="en-US" sz="2400" dirty="0"/>
              <a:t>these lengths to schedule the process with the shortest time</a:t>
            </a:r>
          </a:p>
          <a:p>
            <a:r>
              <a:rPr lang="en-US" altLang="en-US" sz="2400" dirty="0"/>
              <a:t>SJF is optimal – gives </a:t>
            </a:r>
            <a:r>
              <a:rPr lang="en-US" altLang="en-US" sz="2400" dirty="0">
                <a:solidFill>
                  <a:srgbClr val="0000FF"/>
                </a:solidFill>
              </a:rPr>
              <a:t>minimum average waiting time</a:t>
            </a:r>
            <a:r>
              <a:rPr lang="en-US" altLang="en-US" sz="2400" dirty="0"/>
              <a:t> for a given set of processes</a:t>
            </a:r>
          </a:p>
          <a:p>
            <a:pPr lvl="1"/>
            <a:r>
              <a:rPr lang="en-US" altLang="en-US" sz="2400" dirty="0"/>
              <a:t>The difficulty is knowing the length of the next CPU request</a:t>
            </a:r>
          </a:p>
          <a:p>
            <a:pPr lvl="1"/>
            <a:r>
              <a:rPr lang="en-US" altLang="en-US" sz="2400" dirty="0"/>
              <a:t>Could ask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sz="2000" dirty="0"/>
              <a:t>	      	                </a:t>
            </a:r>
            <a:r>
              <a:rPr lang="en-US" altLang="en-US" sz="2000" u="sng" dirty="0" err="1"/>
              <a:t>Process</a:t>
            </a:r>
            <a:r>
              <a:rPr lang="en-US" altLang="en-US" sz="2000" u="sng" dirty="0" err="1">
                <a:solidFill>
                  <a:schemeClr val="bg1"/>
                </a:solidFill>
              </a:rPr>
              <a:t>Arriva</a:t>
            </a:r>
            <a:r>
              <a:rPr lang="en-US" altLang="en-US" sz="2000" u="sng" dirty="0">
                <a:solidFill>
                  <a:schemeClr val="bg1"/>
                </a:solidFill>
              </a:rPr>
              <a:t>	l </a:t>
            </a:r>
            <a:r>
              <a:rPr lang="en-US" altLang="en-US" sz="2000" u="sng" dirty="0" err="1" smtClean="0">
                <a:solidFill>
                  <a:schemeClr val="bg1"/>
                </a:solidFill>
              </a:rPr>
              <a:t>Time</a:t>
            </a:r>
            <a:r>
              <a:rPr lang="en-US" altLang="en-US" sz="2000" u="sng" dirty="0" err="1" smtClean="0"/>
              <a:t>Burst</a:t>
            </a:r>
            <a:r>
              <a:rPr lang="en-US" altLang="en-US" sz="2000" u="sng" dirty="0" smtClean="0"/>
              <a:t> </a:t>
            </a:r>
            <a:r>
              <a:rPr lang="en-US" altLang="en-US" sz="2000" u="sng" dirty="0"/>
              <a:t>Time</a:t>
            </a:r>
            <a:endParaRPr lang="en-US" altLang="en-US" sz="2000" dirty="0"/>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1</a:t>
            </a:r>
            <a:r>
              <a:rPr lang="en-US" altLang="en-US" sz="2000" dirty="0"/>
              <a:t>	</a:t>
            </a:r>
            <a:r>
              <a:rPr lang="en-US" altLang="en-US" sz="2000" dirty="0">
                <a:solidFill>
                  <a:schemeClr val="bg1"/>
                </a:solidFill>
              </a:rPr>
              <a:t>0.0</a:t>
            </a:r>
            <a:r>
              <a:rPr lang="en-US" altLang="en-US" sz="2000" dirty="0"/>
              <a:t>	6</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2 	</a:t>
            </a:r>
            <a:r>
              <a:rPr lang="en-US" altLang="en-US" sz="2000" dirty="0">
                <a:solidFill>
                  <a:schemeClr val="bg1"/>
                </a:solidFill>
              </a:rPr>
              <a:t>2.0</a:t>
            </a:r>
            <a:r>
              <a:rPr lang="en-US" altLang="en-US" sz="2000" dirty="0"/>
              <a:t>	8</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3</a:t>
            </a:r>
            <a:r>
              <a:rPr lang="en-US" altLang="en-US" sz="2000" dirty="0"/>
              <a:t>	</a:t>
            </a:r>
            <a:r>
              <a:rPr lang="en-US" altLang="en-US" sz="2000" dirty="0">
                <a:solidFill>
                  <a:schemeClr val="bg1"/>
                </a:solidFill>
              </a:rPr>
              <a:t>4.0</a:t>
            </a:r>
            <a:r>
              <a:rPr lang="en-US" altLang="en-US" sz="2000" dirty="0"/>
              <a:t>	7</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4</a:t>
            </a:r>
            <a:r>
              <a:rPr lang="en-US" altLang="en-US" sz="2000" dirty="0"/>
              <a:t>	</a:t>
            </a:r>
            <a:r>
              <a:rPr lang="en-US" altLang="en-US" sz="2000" dirty="0">
                <a:solidFill>
                  <a:schemeClr val="bg1"/>
                </a:solidFill>
              </a:rPr>
              <a:t>5.0</a:t>
            </a:r>
            <a:r>
              <a:rPr lang="en-US" altLang="en-US" sz="2000" dirty="0"/>
              <a:t>	3</a:t>
            </a:r>
          </a:p>
          <a:p>
            <a:pPr>
              <a:buFont typeface="Monotype Sorts" pitchFamily="-84" charset="2"/>
              <a:buNone/>
              <a:tabLst>
                <a:tab pos="1600200" algn="ctr"/>
                <a:tab pos="3251200" algn="ctr"/>
                <a:tab pos="5140325" algn="ctr"/>
              </a:tabLst>
            </a:pPr>
            <a:endParaRPr lang="en-US" altLang="en-US" sz="2000" dirty="0"/>
          </a:p>
          <a:p>
            <a:pPr>
              <a:tabLst>
                <a:tab pos="1600200" algn="ctr"/>
                <a:tab pos="3251200" algn="ctr"/>
                <a:tab pos="5140325" algn="ctr"/>
              </a:tabLst>
            </a:pPr>
            <a:r>
              <a:rPr lang="en-US" altLang="en-US" sz="2000" dirty="0"/>
              <a:t>SJF scheduling chart</a:t>
            </a:r>
          </a:p>
          <a:p>
            <a:pPr>
              <a:tabLst>
                <a:tab pos="1600200" algn="ctr"/>
                <a:tab pos="3251200" algn="ctr"/>
                <a:tab pos="5140325" algn="ctr"/>
              </a:tabLst>
            </a:pPr>
            <a:endParaRPr lang="en-US" altLang="en-US" sz="2000" dirty="0"/>
          </a:p>
          <a:p>
            <a:pPr>
              <a:tabLst>
                <a:tab pos="1600200" algn="ctr"/>
                <a:tab pos="3251200" algn="ctr"/>
                <a:tab pos="5140325" algn="ctr"/>
              </a:tabLst>
            </a:pPr>
            <a:endParaRPr lang="en-US" altLang="en-US" sz="2000" dirty="0"/>
          </a:p>
          <a:p>
            <a:pPr>
              <a:tabLst>
                <a:tab pos="1600200" algn="ctr"/>
                <a:tab pos="3251200" algn="ctr"/>
                <a:tab pos="5140325" algn="ctr"/>
              </a:tabLst>
            </a:pPr>
            <a:endParaRPr lang="en-US" altLang="en-US" sz="2000" dirty="0"/>
          </a:p>
          <a:p>
            <a:pPr>
              <a:buFont typeface="Monotype Sorts" pitchFamily="-84" charset="2"/>
              <a:buNone/>
              <a:tabLst>
                <a:tab pos="1600200" algn="ctr"/>
                <a:tab pos="3251200" algn="ctr"/>
                <a:tab pos="5140325" algn="ctr"/>
              </a:tabLst>
            </a:pPr>
            <a:endParaRPr lang="en-US" altLang="en-US" sz="2000" dirty="0"/>
          </a:p>
          <a:p>
            <a:pPr>
              <a:tabLst>
                <a:tab pos="1600200" algn="ctr"/>
                <a:tab pos="3251200" algn="ctr"/>
                <a:tab pos="5140325" algn="ctr"/>
              </a:tabLst>
            </a:pPr>
            <a:r>
              <a:rPr lang="en-US" altLang="en-US" sz="2000" dirty="0"/>
              <a:t>Average waiting time = (3 + 16 + 9 + 0) / 4 = 7</a:t>
            </a:r>
            <a:endParaRPr lang="en-US" altLang="en-US" sz="2000"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3956" y="4543839"/>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sz="2400" dirty="0" smtClean="0"/>
              <a:t>SJF </a:t>
            </a:r>
            <a:r>
              <a:rPr lang="en-US" altLang="en-US" sz="2400" dirty="0"/>
              <a:t>is optimal – gives minimum average waiting time for a given set of processes</a:t>
            </a:r>
          </a:p>
          <a:p>
            <a:r>
              <a:rPr lang="en-US" altLang="en-US" sz="2400" dirty="0">
                <a:cs typeface="ＭＳ Ｐゴシック" charset="-128"/>
              </a:rPr>
              <a:t>Preemptive version called </a:t>
            </a:r>
            <a:r>
              <a:rPr lang="en-US" altLang="en-US" sz="2400" b="1" dirty="0">
                <a:solidFill>
                  <a:srgbClr val="006699"/>
                </a:solidFill>
                <a:latin typeface="+mj-lt"/>
              </a:rPr>
              <a:t>shortest-remaining-time-first</a:t>
            </a:r>
          </a:p>
          <a:p>
            <a:r>
              <a:rPr lang="en-US" altLang="en-US" sz="2400" dirty="0"/>
              <a:t>How do we determine the length of the next CPU burst?</a:t>
            </a:r>
          </a:p>
          <a:p>
            <a:pPr lvl="1"/>
            <a:r>
              <a:rPr lang="en-US" altLang="en-US" sz="2400" dirty="0"/>
              <a:t>Could ask the user</a:t>
            </a:r>
          </a:p>
          <a:p>
            <a:pPr lvl="1"/>
            <a:r>
              <a:rPr lang="en-US" altLang="en-US" sz="2400"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sz="2000"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sz="2000" dirty="0">
                <a:cs typeface="ＭＳ Ｐゴシック" charset="-128"/>
              </a:rPr>
              <a:t>		         </a:t>
            </a:r>
            <a:r>
              <a:rPr lang="en-US" altLang="en-US" sz="2000" u="sng" dirty="0" err="1">
                <a:cs typeface="ＭＳ Ｐゴシック" charset="-128"/>
              </a:rPr>
              <a:t>Process</a:t>
            </a:r>
            <a:r>
              <a:rPr lang="en-US" altLang="en-US" sz="2000" u="sng" dirty="0" err="1">
                <a:solidFill>
                  <a:schemeClr val="bg1"/>
                </a:solidFill>
                <a:cs typeface="ＭＳ Ｐゴシック" charset="-128"/>
              </a:rPr>
              <a:t>A</a:t>
            </a:r>
            <a:r>
              <a:rPr lang="en-US" altLang="en-US" sz="2000" u="sng" dirty="0">
                <a:solidFill>
                  <a:schemeClr val="bg1"/>
                </a:solidFill>
                <a:cs typeface="ＭＳ Ｐゴシック" charset="-128"/>
              </a:rPr>
              <a:t>	</a:t>
            </a:r>
            <a:r>
              <a:rPr lang="en-US" altLang="en-US" sz="2000" u="sng" dirty="0" err="1">
                <a:solidFill>
                  <a:schemeClr val="bg1"/>
                </a:solidFill>
                <a:cs typeface="ＭＳ Ｐゴシック" charset="-128"/>
              </a:rPr>
              <a:t>arri</a:t>
            </a:r>
            <a:r>
              <a:rPr lang="en-US" altLang="en-US" sz="2000" u="sng" dirty="0">
                <a:solidFill>
                  <a:schemeClr val="bg1"/>
                </a:solidFill>
                <a:cs typeface="ＭＳ Ｐゴシック" charset="-128"/>
              </a:rPr>
              <a:t> </a:t>
            </a:r>
            <a:r>
              <a:rPr lang="en-US" altLang="en-US" sz="2000" i="1" u="sng" dirty="0">
                <a:cs typeface="ＭＳ Ｐゴシック" charset="-128"/>
              </a:rPr>
              <a:t>Arrival </a:t>
            </a:r>
            <a:r>
              <a:rPr lang="en-US" altLang="en-US" sz="2000" u="sng" dirty="0" err="1">
                <a:cs typeface="ＭＳ Ｐゴシック" charset="-128"/>
              </a:rPr>
              <a:t>Time</a:t>
            </a:r>
            <a:r>
              <a:rPr lang="en-US" altLang="en-US" sz="2000" u="sng" dirty="0" err="1">
                <a:solidFill>
                  <a:schemeClr val="bg1"/>
                </a:solidFill>
                <a:cs typeface="ＭＳ Ｐゴシック" charset="-128"/>
              </a:rPr>
              <a:t>T</a:t>
            </a:r>
            <a:r>
              <a:rPr lang="en-US" altLang="en-US" sz="2000" dirty="0">
                <a:cs typeface="ＭＳ Ｐゴシック" charset="-128"/>
              </a:rPr>
              <a:t>	</a:t>
            </a:r>
            <a:r>
              <a:rPr lang="en-US" altLang="en-US" sz="2000" u="sng" dirty="0">
                <a:cs typeface="ＭＳ Ｐゴシック" charset="-128"/>
              </a:rPr>
              <a:t>Burst Time</a:t>
            </a:r>
            <a:endParaRPr lang="en-US" altLang="en-US" sz="2000" dirty="0">
              <a:cs typeface="ＭＳ Ｐゴシック" charset="-128"/>
            </a:endParaRPr>
          </a:p>
          <a:p>
            <a:pPr>
              <a:buFont typeface="Monotype Sorts" pitchFamily="-84" charset="2"/>
              <a:buNone/>
              <a:tabLst>
                <a:tab pos="1601312" algn="ctr"/>
                <a:tab pos="3252629" algn="ctr"/>
                <a:tab pos="5141754" algn="ctr"/>
              </a:tabLst>
              <a:defRPr/>
            </a:pPr>
            <a:r>
              <a:rPr lang="en-US" altLang="en-US" sz="2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1</a:t>
            </a:r>
            <a:r>
              <a:rPr lang="en-US" altLang="en-US" sz="2000" dirty="0">
                <a:cs typeface="ＭＳ Ｐゴシック" charset="-128"/>
              </a:rPr>
              <a:t>	</a:t>
            </a:r>
            <a:r>
              <a:rPr lang="en-US" altLang="en-US" sz="2000" dirty="0">
                <a:solidFill>
                  <a:srgbClr val="000000"/>
                </a:solidFill>
                <a:cs typeface="ＭＳ Ｐゴシック" charset="-128"/>
              </a:rPr>
              <a:t>0</a:t>
            </a:r>
            <a:r>
              <a:rPr lang="en-US" altLang="en-US" sz="2000" dirty="0">
                <a:cs typeface="ＭＳ Ｐゴシック" charset="-128"/>
              </a:rPr>
              <a:t>	8</a:t>
            </a:r>
          </a:p>
          <a:p>
            <a:pPr>
              <a:buFont typeface="Monotype Sorts" pitchFamily="-84" charset="2"/>
              <a:buNone/>
              <a:tabLst>
                <a:tab pos="1601312" algn="ctr"/>
                <a:tab pos="3252629" algn="ctr"/>
                <a:tab pos="5141754" algn="ctr"/>
              </a:tabLst>
              <a:defRPr/>
            </a:pPr>
            <a:r>
              <a:rPr lang="en-US" altLang="en-US" sz="2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2 	</a:t>
            </a:r>
            <a:r>
              <a:rPr lang="en-US" altLang="en-US" sz="2000" dirty="0">
                <a:solidFill>
                  <a:srgbClr val="000000"/>
                </a:solidFill>
                <a:cs typeface="ＭＳ Ｐゴシック" charset="-128"/>
              </a:rPr>
              <a:t>1</a:t>
            </a:r>
            <a:r>
              <a:rPr lang="en-US" altLang="en-US" sz="2000" dirty="0">
                <a:cs typeface="ＭＳ Ｐゴシック" charset="-128"/>
              </a:rPr>
              <a:t>	4</a:t>
            </a:r>
          </a:p>
          <a:p>
            <a:pPr>
              <a:buFont typeface="Monotype Sorts" pitchFamily="-84" charset="2"/>
              <a:buNone/>
              <a:tabLst>
                <a:tab pos="1601312" algn="ctr"/>
                <a:tab pos="3252629" algn="ctr"/>
                <a:tab pos="5141754" algn="ctr"/>
              </a:tabLst>
              <a:defRPr/>
            </a:pPr>
            <a:r>
              <a:rPr lang="en-US" altLang="en-US" sz="2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3</a:t>
            </a:r>
            <a:r>
              <a:rPr lang="en-US" altLang="en-US" sz="2000" dirty="0">
                <a:cs typeface="ＭＳ Ｐゴシック" charset="-128"/>
              </a:rPr>
              <a:t>	</a:t>
            </a:r>
            <a:r>
              <a:rPr lang="en-US" altLang="en-US" sz="2000" dirty="0">
                <a:solidFill>
                  <a:srgbClr val="000000"/>
                </a:solidFill>
                <a:cs typeface="ＭＳ Ｐゴシック" charset="-128"/>
              </a:rPr>
              <a:t>2</a:t>
            </a:r>
            <a:r>
              <a:rPr lang="en-US" altLang="en-US" sz="2000" dirty="0">
                <a:cs typeface="ＭＳ Ｐゴシック" charset="-128"/>
              </a:rPr>
              <a:t>	9</a:t>
            </a:r>
          </a:p>
          <a:p>
            <a:pPr>
              <a:buFont typeface="Monotype Sorts" pitchFamily="-84" charset="2"/>
              <a:buNone/>
              <a:tabLst>
                <a:tab pos="1601312" algn="ctr"/>
                <a:tab pos="3252629" algn="ctr"/>
                <a:tab pos="5141754" algn="ctr"/>
              </a:tabLst>
              <a:defRPr/>
            </a:pPr>
            <a:r>
              <a:rPr lang="en-US" altLang="en-US" sz="2000" dirty="0">
                <a:cs typeface="ＭＳ Ｐゴシック" charset="-128"/>
              </a:rPr>
              <a:t>		 </a:t>
            </a:r>
            <a:r>
              <a:rPr lang="en-US" altLang="en-US" sz="2000" i="1" dirty="0">
                <a:cs typeface="ＭＳ Ｐゴシック" charset="-128"/>
              </a:rPr>
              <a:t>P</a:t>
            </a:r>
            <a:r>
              <a:rPr lang="en-US" altLang="en-US" sz="2000" i="1" baseline="-25000" dirty="0">
                <a:cs typeface="ＭＳ Ｐゴシック" charset="-128"/>
              </a:rPr>
              <a:t>4</a:t>
            </a:r>
            <a:r>
              <a:rPr lang="en-US" altLang="en-US" sz="2000" dirty="0">
                <a:cs typeface="ＭＳ Ｐゴシック" charset="-128"/>
              </a:rPr>
              <a:t>	</a:t>
            </a:r>
            <a:r>
              <a:rPr lang="en-US" altLang="en-US" sz="2000" dirty="0">
                <a:solidFill>
                  <a:srgbClr val="000000"/>
                </a:solidFill>
                <a:cs typeface="ＭＳ Ｐゴシック" charset="-128"/>
              </a:rPr>
              <a:t>3</a:t>
            </a:r>
            <a:r>
              <a:rPr lang="en-US" altLang="en-US" sz="2000" dirty="0">
                <a:cs typeface="ＭＳ Ｐゴシック" charset="-128"/>
              </a:rPr>
              <a:t>	5</a:t>
            </a:r>
          </a:p>
          <a:p>
            <a:pPr>
              <a:tabLst>
                <a:tab pos="1601312" algn="ctr"/>
                <a:tab pos="3252629" algn="ctr"/>
                <a:tab pos="5141754" algn="ctr"/>
              </a:tabLst>
              <a:defRPr/>
            </a:pPr>
            <a:r>
              <a:rPr lang="en-US" altLang="en-US" sz="2000" i="1" dirty="0">
                <a:cs typeface="ＭＳ Ｐゴシック" charset="-128"/>
              </a:rPr>
              <a:t>Preemptive </a:t>
            </a:r>
            <a:r>
              <a:rPr lang="en-US" altLang="en-US" sz="2000" dirty="0">
                <a:cs typeface="ＭＳ Ｐゴシック" charset="-128"/>
              </a:rPr>
              <a:t>SJF Gantt Chart</a:t>
            </a:r>
          </a:p>
          <a:p>
            <a:pPr>
              <a:tabLst>
                <a:tab pos="1601312" algn="ctr"/>
                <a:tab pos="3252629" algn="ctr"/>
                <a:tab pos="5141754" algn="ctr"/>
              </a:tabLst>
              <a:defRPr/>
            </a:pPr>
            <a:endParaRPr lang="en-US" altLang="en-US" sz="2000" dirty="0">
              <a:cs typeface="ＭＳ Ｐゴシック" charset="-128"/>
            </a:endParaRPr>
          </a:p>
          <a:p>
            <a:pPr>
              <a:tabLst>
                <a:tab pos="1601312" algn="ctr"/>
                <a:tab pos="3252629" algn="ctr"/>
                <a:tab pos="5141754" algn="ctr"/>
              </a:tabLst>
              <a:defRPr/>
            </a:pPr>
            <a:endParaRPr lang="en-US" altLang="en-US" sz="2000"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sz="2000" dirty="0">
              <a:cs typeface="ＭＳ Ｐゴシック" charset="-128"/>
            </a:endParaRPr>
          </a:p>
          <a:p>
            <a:pPr>
              <a:tabLst>
                <a:tab pos="1601312" algn="ctr"/>
                <a:tab pos="3252629" algn="ctr"/>
                <a:tab pos="5141754" algn="ctr"/>
              </a:tabLst>
              <a:defRPr/>
            </a:pPr>
            <a:r>
              <a:rPr lang="en-US" altLang="en-US" sz="2000"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8106" y="4642472"/>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sz="2000" dirty="0">
                <a:cs typeface="ＭＳ Ｐゴシック" charset="-128"/>
              </a:rPr>
              <a:t>Can only estimate the length – should be similar to the previous one</a:t>
            </a:r>
          </a:p>
          <a:p>
            <a:pPr lvl="1">
              <a:defRPr/>
            </a:pPr>
            <a:r>
              <a:rPr lang="en-US" altLang="en-US" sz="2000" dirty="0"/>
              <a:t>Then pick process with shortest predicted next CPU burst</a:t>
            </a:r>
            <a:endParaRPr lang="en-US" altLang="en-US" sz="2000" dirty="0">
              <a:cs typeface="ＭＳ Ｐゴシック" charset="-128"/>
            </a:endParaRPr>
          </a:p>
          <a:p>
            <a:pPr>
              <a:defRPr/>
            </a:pPr>
            <a:r>
              <a:rPr lang="en-US" altLang="en-US" sz="2000" dirty="0">
                <a:cs typeface="ＭＳ Ｐゴシック" charset="-128"/>
              </a:rPr>
              <a:t>Can be done by using the length of previous CPU bursts, using exponential averaging</a:t>
            </a:r>
          </a:p>
          <a:p>
            <a:pPr>
              <a:defRPr/>
            </a:pPr>
            <a:endParaRPr lang="en-US" altLang="en-US" sz="2000" dirty="0">
              <a:cs typeface="ＭＳ Ｐゴシック" charset="-128"/>
            </a:endParaRPr>
          </a:p>
          <a:p>
            <a:pPr>
              <a:defRPr/>
            </a:pPr>
            <a:endParaRPr lang="en-US" altLang="en-US" sz="2000" dirty="0">
              <a:cs typeface="ＭＳ Ｐゴシック" charset="-128"/>
            </a:endParaRPr>
          </a:p>
          <a:p>
            <a:pPr>
              <a:defRPr/>
            </a:pPr>
            <a:endParaRPr lang="en-US" altLang="en-US" sz="2000" dirty="0">
              <a:cs typeface="ＭＳ Ｐゴシック" charset="-128"/>
            </a:endParaRPr>
          </a:p>
          <a:p>
            <a:pPr marL="0" indent="0">
              <a:buFont typeface="Monotype Sorts" pitchFamily="-84" charset="2"/>
              <a:buNone/>
              <a:defRPr/>
            </a:pPr>
            <a:endParaRPr lang="en-US" altLang="en-US" sz="2000" dirty="0">
              <a:cs typeface="ＭＳ Ｐゴシック" charset="-128"/>
            </a:endParaRPr>
          </a:p>
          <a:p>
            <a:pPr>
              <a:defRPr/>
            </a:pPr>
            <a:r>
              <a:rPr lang="en-US" altLang="en-US" sz="2000" dirty="0">
                <a:cs typeface="ＭＳ Ｐゴシック" charset="-128"/>
              </a:rPr>
              <a:t>Commonly, </a:t>
            </a:r>
            <a:r>
              <a:rPr lang="en-US" altLang="en-US" sz="2000" dirty="0">
                <a:latin typeface="Lucida Grande" pitchFamily="-84" charset="0"/>
                <a:cs typeface="ＭＳ Ｐゴシック" charset="-128"/>
              </a:rPr>
              <a:t>α </a:t>
            </a:r>
            <a:r>
              <a:rPr lang="en-US" altLang="en-US" sz="2000"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1904770844"/>
              </p:ext>
            </p:extLst>
          </p:nvPr>
        </p:nvGraphicFramePr>
        <p:xfrm>
          <a:off x="2193857" y="3203365"/>
          <a:ext cx="4427537" cy="1254125"/>
        </p:xfrm>
        <a:graphic>
          <a:graphicData uri="http://schemas.openxmlformats.org/presentationml/2006/ole">
            <mc:AlternateContent xmlns:mc="http://schemas.openxmlformats.org/markup-compatibility/2006">
              <mc:Choice xmlns:v="urn:schemas-microsoft-com:vml" Requires="v">
                <p:oleObj spid="_x0000_s31809"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857" y="3203365"/>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17466" y="4178090"/>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sz="2400" dirty="0"/>
              <a:t>Basic Concepts</a:t>
            </a:r>
          </a:p>
          <a:p>
            <a:r>
              <a:rPr lang="en-US" altLang="en-US" sz="2400" dirty="0"/>
              <a:t>Scheduling Criteria </a:t>
            </a:r>
          </a:p>
          <a:p>
            <a:r>
              <a:rPr lang="en-US" altLang="en-US" sz="2400" dirty="0"/>
              <a:t>Scheduling Algorithms</a:t>
            </a:r>
          </a:p>
          <a:p>
            <a:r>
              <a:rPr lang="en-US" altLang="en-US" sz="2400" dirty="0"/>
              <a:t>Thread Scheduling</a:t>
            </a:r>
          </a:p>
          <a:p>
            <a:r>
              <a:rPr lang="en-US" altLang="en-US" sz="2400" dirty="0"/>
              <a:t>Multi-Processor Scheduling</a:t>
            </a:r>
          </a:p>
          <a:p>
            <a:r>
              <a:rPr lang="en-US" altLang="en-US" sz="2400" dirty="0">
                <a:solidFill>
                  <a:schemeClr val="bg1">
                    <a:lumMod val="75000"/>
                  </a:schemeClr>
                </a:solidFill>
              </a:rPr>
              <a:t>Real-Time CPU Scheduling</a:t>
            </a:r>
          </a:p>
          <a:p>
            <a:r>
              <a:rPr lang="en-US" altLang="en-US" sz="2400" dirty="0"/>
              <a:t>Operating Systems Examples</a:t>
            </a:r>
          </a:p>
          <a:p>
            <a:r>
              <a:rPr lang="en-US" altLang="en-US" sz="2400"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sz="2000" dirty="0">
                <a:sym typeface="Symbol" panose="05050102010706020507" pitchFamily="18" charset="2"/>
              </a:rPr>
              <a:t> =0</a:t>
            </a:r>
          </a:p>
          <a:p>
            <a:pPr lvl="1">
              <a:lnSpc>
                <a:spcPct val="90000"/>
              </a:lnSpc>
            </a:pPr>
            <a:r>
              <a:rPr lang="en-US" altLang="en-US" sz="2000" dirty="0">
                <a:sym typeface="Symbol" panose="05050102010706020507" pitchFamily="18" charset="2"/>
              </a:rPr>
              <a:t></a:t>
            </a:r>
            <a:r>
              <a:rPr lang="en-US" altLang="en-US" sz="2000" baseline="-25000" dirty="0">
                <a:sym typeface="Symbol" panose="05050102010706020507" pitchFamily="18" charset="2"/>
              </a:rPr>
              <a:t>n+1</a:t>
            </a:r>
            <a:r>
              <a:rPr lang="en-US" altLang="en-US" sz="2000" dirty="0">
                <a:sym typeface="Symbol" panose="05050102010706020507" pitchFamily="18" charset="2"/>
              </a:rPr>
              <a:t> = </a:t>
            </a:r>
            <a:r>
              <a:rPr lang="en-US" altLang="en-US" sz="2000" baseline="-25000" dirty="0">
                <a:sym typeface="Symbol" panose="05050102010706020507" pitchFamily="18" charset="2"/>
              </a:rPr>
              <a:t>n</a:t>
            </a:r>
          </a:p>
          <a:p>
            <a:pPr lvl="1">
              <a:lnSpc>
                <a:spcPct val="90000"/>
              </a:lnSpc>
            </a:pPr>
            <a:r>
              <a:rPr lang="en-US" altLang="en-US" sz="2000" dirty="0">
                <a:sym typeface="Symbol" panose="05050102010706020507" pitchFamily="18" charset="2"/>
              </a:rPr>
              <a:t>Recent history does not count</a:t>
            </a:r>
          </a:p>
          <a:p>
            <a:pPr>
              <a:lnSpc>
                <a:spcPct val="90000"/>
              </a:lnSpc>
            </a:pPr>
            <a:r>
              <a:rPr lang="en-US" altLang="en-US" sz="2000" dirty="0">
                <a:sym typeface="Symbol" panose="05050102010706020507" pitchFamily="18" charset="2"/>
              </a:rPr>
              <a:t> =1</a:t>
            </a:r>
          </a:p>
          <a:p>
            <a:pPr lvl="1">
              <a:lnSpc>
                <a:spcPct val="90000"/>
              </a:lnSpc>
            </a:pPr>
            <a:r>
              <a:rPr lang="en-US" altLang="en-US" sz="2000" dirty="0">
                <a:sym typeface="Symbol" panose="05050102010706020507" pitchFamily="18" charset="2"/>
              </a:rPr>
              <a:t> </a:t>
            </a:r>
            <a:r>
              <a:rPr lang="en-US" altLang="en-US" sz="2000" baseline="-25000" dirty="0">
                <a:sym typeface="Symbol" panose="05050102010706020507" pitchFamily="18" charset="2"/>
              </a:rPr>
              <a:t>n+1</a:t>
            </a:r>
            <a:r>
              <a:rPr lang="en-US" altLang="en-US" sz="2000" dirty="0">
                <a:sym typeface="Symbol" panose="05050102010706020507" pitchFamily="18" charset="2"/>
              </a:rPr>
              <a:t> =  </a:t>
            </a:r>
            <a:r>
              <a:rPr lang="en-US" altLang="en-US" sz="2000" i="1" dirty="0" err="1">
                <a:sym typeface="Symbol" panose="05050102010706020507" pitchFamily="18" charset="2"/>
              </a:rPr>
              <a:t>t</a:t>
            </a:r>
            <a:r>
              <a:rPr lang="en-US" altLang="en-US" sz="2000" baseline="-25000" dirty="0" err="1">
                <a:sym typeface="Symbol" panose="05050102010706020507" pitchFamily="18" charset="2"/>
              </a:rPr>
              <a:t>n</a:t>
            </a:r>
            <a:endParaRPr lang="en-US" altLang="en-US" sz="2000" baseline="-25000" dirty="0">
              <a:sym typeface="Symbol" panose="05050102010706020507" pitchFamily="18" charset="2"/>
            </a:endParaRPr>
          </a:p>
          <a:p>
            <a:pPr lvl="1">
              <a:lnSpc>
                <a:spcPct val="90000"/>
              </a:lnSpc>
            </a:pPr>
            <a:r>
              <a:rPr lang="en-US" altLang="en-US" sz="2000" dirty="0">
                <a:sym typeface="Symbol" panose="05050102010706020507" pitchFamily="18" charset="2"/>
              </a:rPr>
              <a:t>Only the actual last CPU burst counts</a:t>
            </a:r>
          </a:p>
          <a:p>
            <a:pPr>
              <a:lnSpc>
                <a:spcPct val="90000"/>
              </a:lnSpc>
            </a:pPr>
            <a:r>
              <a:rPr lang="en-US" altLang="en-US" sz="2000"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sz="2000" dirty="0">
                <a:sym typeface="Symbol" panose="05050102010706020507" pitchFamily="18" charset="2"/>
              </a:rPr>
              <a:t></a:t>
            </a:r>
            <a:r>
              <a:rPr lang="en-US" altLang="en-US" sz="2000" i="1" baseline="-25000" dirty="0">
                <a:sym typeface="Symbol" panose="05050102010706020507" pitchFamily="18" charset="2"/>
              </a:rPr>
              <a:t>n</a:t>
            </a:r>
            <a:r>
              <a:rPr lang="en-US" altLang="en-US" sz="2000" baseline="-25000" dirty="0">
                <a:sym typeface="Symbol" panose="05050102010706020507" pitchFamily="18" charset="2"/>
              </a:rPr>
              <a:t>+1</a:t>
            </a:r>
            <a:r>
              <a:rPr lang="en-US" altLang="en-US" sz="2000" dirty="0">
                <a:sym typeface="Symbol" panose="05050102010706020507" pitchFamily="18" charset="2"/>
              </a:rPr>
              <a:t> =  </a:t>
            </a:r>
            <a:r>
              <a:rPr lang="en-US" altLang="en-US" sz="2000" dirty="0" err="1">
                <a:sym typeface="Symbol" panose="05050102010706020507" pitchFamily="18" charset="2"/>
              </a:rPr>
              <a:t>t</a:t>
            </a:r>
            <a:r>
              <a:rPr lang="en-US" altLang="en-US" sz="2000" i="1" baseline="-25000" dirty="0" err="1">
                <a:sym typeface="Symbol" panose="05050102010706020507" pitchFamily="18" charset="2"/>
              </a:rPr>
              <a:t>n</a:t>
            </a:r>
            <a:r>
              <a:rPr lang="en-US" altLang="en-US" sz="2000" dirty="0">
                <a:sym typeface="Symbol" panose="05050102010706020507" pitchFamily="18" charset="2"/>
              </a:rPr>
              <a:t>+(1</a:t>
            </a:r>
            <a:r>
              <a:rPr lang="en-US" altLang="en-US" sz="2000" i="1" dirty="0">
                <a:sym typeface="Symbol" panose="05050102010706020507" pitchFamily="18" charset="2"/>
              </a:rPr>
              <a:t> - </a:t>
            </a:r>
            <a:r>
              <a:rPr lang="en-US" altLang="en-US" sz="2000" dirty="0">
                <a:sym typeface="Symbol" panose="05050102010706020507" pitchFamily="18" charset="2"/>
              </a:rPr>
              <a:t></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000" i="1" dirty="0" err="1">
                <a:sym typeface="Symbol" panose="05050102010706020507" pitchFamily="18" charset="2"/>
              </a:rPr>
              <a:t>t</a:t>
            </a:r>
            <a:r>
              <a:rPr lang="en-US" altLang="en-US" sz="2000" i="1" baseline="-25000" dirty="0" err="1">
                <a:sym typeface="Symbol" panose="05050102010706020507" pitchFamily="18" charset="2"/>
              </a:rPr>
              <a:t>n</a:t>
            </a:r>
            <a:r>
              <a:rPr lang="en-US" altLang="en-US" sz="2000" i="1" dirty="0">
                <a:sym typeface="Symbol" panose="05050102010706020507" pitchFamily="18" charset="2"/>
              </a:rPr>
              <a:t> </a:t>
            </a:r>
            <a:r>
              <a:rPr lang="en-US" altLang="en-US" sz="2000" baseline="-25000" dirty="0">
                <a:sym typeface="Symbol" panose="05050102010706020507" pitchFamily="18" charset="2"/>
              </a:rPr>
              <a:t>-1</a:t>
            </a:r>
            <a:r>
              <a:rPr lang="en-US" altLang="en-US" sz="2000" i="1" baseline="-25000" dirty="0">
                <a:sym typeface="Symbol" panose="05050102010706020507" pitchFamily="18" charset="2"/>
              </a:rPr>
              <a:t> </a:t>
            </a:r>
            <a:r>
              <a:rPr lang="en-US" altLang="en-US" sz="2000" dirty="0">
                <a:sym typeface="Symbol" panose="05050102010706020507" pitchFamily="18" charset="2"/>
              </a:rPr>
              <a:t>+ …</a:t>
            </a:r>
          </a:p>
          <a:p>
            <a:pPr lvl="2">
              <a:lnSpc>
                <a:spcPct val="90000"/>
              </a:lnSpc>
              <a:buFont typeface="Webdings" panose="05030102010509060703" pitchFamily="18" charset="2"/>
              <a:buNone/>
            </a:pPr>
            <a:r>
              <a:rPr lang="en-US" altLang="en-US" sz="2000"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1 -  </a:t>
            </a:r>
            <a:r>
              <a:rPr lang="en-US" altLang="en-US" sz="2000" i="1" dirty="0">
                <a:sym typeface="Symbol" panose="05050102010706020507" pitchFamily="18" charset="2"/>
              </a:rPr>
              <a:t>)</a:t>
            </a:r>
            <a:r>
              <a:rPr lang="en-US" altLang="en-US" sz="2000" i="1" baseline="30000" dirty="0">
                <a:sym typeface="Symbol" panose="05050102010706020507" pitchFamily="18" charset="2"/>
              </a:rPr>
              <a:t>j</a:t>
            </a:r>
            <a:r>
              <a:rPr lang="en-US" altLang="en-US" sz="2000" baseline="30000" dirty="0">
                <a:sym typeface="Symbol" panose="05050102010706020507" pitchFamily="18" charset="2"/>
              </a:rPr>
              <a:t> </a:t>
            </a:r>
            <a:r>
              <a:rPr lang="en-US" altLang="en-US" sz="2000" dirty="0">
                <a:sym typeface="Symbol" panose="05050102010706020507" pitchFamily="18" charset="2"/>
              </a:rPr>
              <a:t> </a:t>
            </a:r>
            <a:r>
              <a:rPr lang="en-US" altLang="en-US" sz="2000" i="1" dirty="0" err="1">
                <a:sym typeface="Symbol" panose="05050102010706020507" pitchFamily="18" charset="2"/>
              </a:rPr>
              <a:t>t</a:t>
            </a:r>
            <a:r>
              <a:rPr lang="en-US" altLang="en-US" sz="2000" i="1" baseline="-25000" dirty="0" err="1">
                <a:sym typeface="Symbol" panose="05050102010706020507" pitchFamily="18" charset="2"/>
              </a:rPr>
              <a:t>n</a:t>
            </a:r>
            <a:r>
              <a:rPr lang="en-US" altLang="en-US" sz="2000" dirty="0">
                <a:sym typeface="Symbol" panose="05050102010706020507" pitchFamily="18" charset="2"/>
              </a:rPr>
              <a:t> </a:t>
            </a:r>
            <a:r>
              <a:rPr lang="en-US" altLang="en-US" sz="2000" baseline="-25000" dirty="0">
                <a:sym typeface="Symbol" panose="05050102010706020507" pitchFamily="18" charset="2"/>
              </a:rPr>
              <a:t>-</a:t>
            </a:r>
            <a:r>
              <a:rPr lang="en-US" altLang="en-US" sz="2000" i="1" baseline="-25000" dirty="0">
                <a:sym typeface="Symbol" panose="05050102010706020507" pitchFamily="18" charset="2"/>
              </a:rPr>
              <a:t>j</a:t>
            </a:r>
            <a:r>
              <a:rPr lang="en-US" altLang="en-US" sz="2000" i="1" dirty="0">
                <a:sym typeface="Symbol" panose="05050102010706020507" pitchFamily="18" charset="2"/>
              </a:rPr>
              <a:t> </a:t>
            </a:r>
            <a:r>
              <a:rPr lang="en-US" altLang="en-US" sz="2000" dirty="0">
                <a:sym typeface="Symbol" panose="05050102010706020507" pitchFamily="18" charset="2"/>
              </a:rPr>
              <a:t>+ …</a:t>
            </a:r>
          </a:p>
          <a:p>
            <a:pPr lvl="2">
              <a:lnSpc>
                <a:spcPct val="90000"/>
              </a:lnSpc>
              <a:buFont typeface="Webdings" panose="05030102010509060703" pitchFamily="18" charset="2"/>
              <a:buNone/>
            </a:pPr>
            <a:r>
              <a:rPr lang="en-US" altLang="en-US" sz="2000"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1 -  </a:t>
            </a:r>
            <a:r>
              <a:rPr lang="en-US" altLang="en-US" sz="2000" i="1" dirty="0">
                <a:sym typeface="Symbol" panose="05050102010706020507" pitchFamily="18" charset="2"/>
              </a:rPr>
              <a:t>)</a:t>
            </a:r>
            <a:r>
              <a:rPr lang="en-US" altLang="en-US" sz="2000" i="1" baseline="30000" dirty="0">
                <a:sym typeface="Symbol" panose="05050102010706020507" pitchFamily="18" charset="2"/>
              </a:rPr>
              <a:t>n</a:t>
            </a:r>
            <a:r>
              <a:rPr lang="en-US" altLang="en-US" sz="2000" baseline="30000" dirty="0">
                <a:sym typeface="Symbol" panose="05050102010706020507" pitchFamily="18" charset="2"/>
              </a:rPr>
              <a:t> +1 </a:t>
            </a:r>
            <a:r>
              <a:rPr lang="en-US" altLang="en-US" sz="2000" dirty="0">
                <a:sym typeface="Symbol" panose="05050102010706020507" pitchFamily="18" charset="2"/>
              </a:rPr>
              <a:t></a:t>
            </a:r>
            <a:r>
              <a:rPr lang="en-US" altLang="en-US" sz="2000" baseline="-25000" dirty="0">
                <a:sym typeface="Symbol" panose="05050102010706020507" pitchFamily="18" charset="2"/>
              </a:rPr>
              <a:t>0</a:t>
            </a:r>
            <a:br>
              <a:rPr lang="en-US" altLang="en-US" sz="2000" baseline="-25000" dirty="0">
                <a:sym typeface="Symbol" panose="05050102010706020507" pitchFamily="18" charset="2"/>
              </a:rPr>
            </a:br>
            <a:endParaRPr lang="en-US" altLang="en-US" sz="2000" baseline="-25000" dirty="0">
              <a:sym typeface="Symbol" panose="05050102010706020507" pitchFamily="18" charset="2"/>
            </a:endParaRPr>
          </a:p>
          <a:p>
            <a:pPr>
              <a:lnSpc>
                <a:spcPct val="90000"/>
              </a:lnSpc>
            </a:pPr>
            <a:r>
              <a:rPr lang="en-US" altLang="en-US" sz="2000"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sz="2000" dirty="0"/>
              <a:t>Each process gets a small unit of CPU time (</a:t>
            </a:r>
            <a:r>
              <a:rPr lang="en-US" altLang="en-US" sz="2000" b="1" dirty="0">
                <a:solidFill>
                  <a:srgbClr val="006699"/>
                </a:solidFill>
                <a:latin typeface="+mj-lt"/>
              </a:rPr>
              <a:t>time quantum </a:t>
            </a:r>
            <a:r>
              <a:rPr lang="en-US" altLang="en-US" sz="2000" i="1" dirty="0"/>
              <a:t>q</a:t>
            </a:r>
            <a:r>
              <a:rPr lang="en-US" altLang="en-US" sz="2000" dirty="0"/>
              <a:t>), usually 10-100 milliseconds.  </a:t>
            </a:r>
            <a:endParaRPr lang="en-US" altLang="en-US" sz="2000" dirty="0" smtClean="0"/>
          </a:p>
          <a:p>
            <a:pPr lvl="1"/>
            <a:r>
              <a:rPr lang="en-US" altLang="en-US" sz="2000" dirty="0" smtClean="0"/>
              <a:t>After </a:t>
            </a:r>
            <a:r>
              <a:rPr lang="en-US" altLang="en-US" sz="2000" dirty="0"/>
              <a:t>this time has elapsed, the process is preempted and added to the end of the ready queue.</a:t>
            </a:r>
          </a:p>
          <a:p>
            <a:r>
              <a:rPr lang="en-US" altLang="en-US" sz="2000" dirty="0"/>
              <a:t>If there are </a:t>
            </a:r>
            <a:r>
              <a:rPr lang="en-US" altLang="en-US" sz="2000" i="1" dirty="0"/>
              <a:t>n</a:t>
            </a:r>
            <a:r>
              <a:rPr lang="en-US" altLang="en-US" sz="2000" dirty="0"/>
              <a:t> processes in the ready queue and the time quantum is </a:t>
            </a:r>
            <a:r>
              <a:rPr lang="en-US" altLang="en-US" sz="2000" i="1" dirty="0"/>
              <a:t>q</a:t>
            </a:r>
            <a:r>
              <a:rPr lang="en-US" altLang="en-US" sz="2000" dirty="0"/>
              <a:t>, then each process gets 1/</a:t>
            </a:r>
            <a:r>
              <a:rPr lang="en-US" altLang="en-US" sz="2000" i="1" dirty="0"/>
              <a:t>n</a:t>
            </a:r>
            <a:r>
              <a:rPr lang="en-US" altLang="en-US" sz="2000" dirty="0"/>
              <a:t> of the CPU time in chunks of at most </a:t>
            </a:r>
            <a:r>
              <a:rPr lang="en-US" altLang="en-US" sz="2000" i="1" dirty="0"/>
              <a:t>q</a:t>
            </a:r>
            <a:r>
              <a:rPr lang="en-US" altLang="en-US" sz="2000" dirty="0"/>
              <a:t> time units at once.  </a:t>
            </a:r>
            <a:endParaRPr lang="en-US" altLang="en-US" sz="2000" dirty="0" smtClean="0"/>
          </a:p>
          <a:p>
            <a:pPr lvl="1"/>
            <a:r>
              <a:rPr lang="en-US" altLang="en-US" sz="2000" dirty="0" smtClean="0"/>
              <a:t>No </a:t>
            </a:r>
            <a:r>
              <a:rPr lang="en-US" altLang="en-US" sz="2000" dirty="0"/>
              <a:t>process waits more than (</a:t>
            </a:r>
            <a:r>
              <a:rPr lang="en-US" altLang="en-US" sz="2000" i="1" dirty="0"/>
              <a:t>n</a:t>
            </a:r>
            <a:r>
              <a:rPr lang="en-US" altLang="en-US" sz="2000" dirty="0"/>
              <a:t>-1)</a:t>
            </a:r>
            <a:r>
              <a:rPr lang="en-US" altLang="en-US" sz="2000" i="1" dirty="0"/>
              <a:t>q </a:t>
            </a:r>
            <a:r>
              <a:rPr lang="en-US" altLang="en-US" sz="2000" dirty="0"/>
              <a:t>time units.</a:t>
            </a:r>
          </a:p>
          <a:p>
            <a:r>
              <a:rPr lang="en-US" altLang="en-US" sz="2000" dirty="0"/>
              <a:t>Timer interrupts every quantum to schedule next process</a:t>
            </a:r>
          </a:p>
          <a:p>
            <a:r>
              <a:rPr lang="en-US" altLang="en-US" sz="2000" dirty="0"/>
              <a:t>Performance</a:t>
            </a:r>
          </a:p>
          <a:p>
            <a:pPr lvl="1"/>
            <a:r>
              <a:rPr lang="en-US" altLang="en-US" sz="2000" i="1" dirty="0"/>
              <a:t>q</a:t>
            </a:r>
            <a:r>
              <a:rPr lang="en-US" altLang="en-US" sz="2000" dirty="0"/>
              <a:t> large </a:t>
            </a:r>
            <a:r>
              <a:rPr lang="en-US" altLang="en-US" sz="2000" dirty="0">
                <a:sym typeface="Symbol" panose="05050102010706020507" pitchFamily="18" charset="2"/>
              </a:rPr>
              <a:t> </a:t>
            </a:r>
            <a:r>
              <a:rPr lang="en-US" altLang="en-US" sz="2000" dirty="0">
                <a:solidFill>
                  <a:srgbClr val="0000FF"/>
                </a:solidFill>
                <a:sym typeface="Symbol" panose="05050102010706020507" pitchFamily="18" charset="2"/>
              </a:rPr>
              <a:t>FIFO</a:t>
            </a:r>
          </a:p>
          <a:p>
            <a:pPr lvl="1"/>
            <a:r>
              <a:rPr lang="en-US" altLang="en-US" sz="2000" i="1" dirty="0">
                <a:sym typeface="Symbol" panose="05050102010706020507" pitchFamily="18" charset="2"/>
              </a:rPr>
              <a:t>q </a:t>
            </a:r>
            <a:r>
              <a:rPr lang="en-US" altLang="en-US" sz="2000" dirty="0">
                <a:sym typeface="Symbol" panose="05050102010706020507" pitchFamily="18" charset="2"/>
              </a:rPr>
              <a:t>small  </a:t>
            </a:r>
            <a:r>
              <a:rPr lang="en-US" altLang="en-US" sz="2000" i="1" dirty="0">
                <a:sym typeface="Symbol" panose="05050102010706020507" pitchFamily="18" charset="2"/>
              </a:rPr>
              <a:t>q </a:t>
            </a:r>
            <a:r>
              <a:rPr lang="en-US" altLang="en-US" sz="2000" dirty="0">
                <a:sym typeface="Symbol" panose="05050102010706020507" pitchFamily="18" charset="2"/>
              </a:rPr>
              <a:t>must be large with respect to context switch, otherwise </a:t>
            </a:r>
            <a:r>
              <a:rPr lang="en-US" altLang="en-US" sz="2000" dirty="0">
                <a:solidFill>
                  <a:srgbClr val="0000FF"/>
                </a:solidFill>
                <a:sym typeface="Symbol" panose="05050102010706020507" pitchFamily="18" charset="2"/>
              </a:rPr>
              <a:t>overhead</a:t>
            </a:r>
            <a:r>
              <a:rPr lang="en-US" altLang="en-US" sz="2000" dirty="0">
                <a:sym typeface="Symbol" panose="05050102010706020507" pitchFamily="18" charset="2"/>
              </a:rPr>
              <a:t>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sz="2000" dirty="0"/>
              <a:t>		</a:t>
            </a:r>
            <a:r>
              <a:rPr lang="en-US" altLang="en-US" sz="2000" u="sng" dirty="0"/>
              <a:t>Process</a:t>
            </a:r>
            <a:r>
              <a:rPr lang="en-US" altLang="en-US" sz="2000" dirty="0"/>
              <a:t>	</a:t>
            </a:r>
            <a:r>
              <a:rPr lang="en-US" altLang="en-US" sz="2000" u="sng" dirty="0"/>
              <a:t>Burst Time</a:t>
            </a:r>
          </a:p>
          <a:p>
            <a:pPr>
              <a:lnSpc>
                <a:spcPct val="90000"/>
              </a:lnSpc>
              <a:buFont typeface="Monotype Sorts" pitchFamily="-84" charset="2"/>
              <a:buNone/>
              <a:tabLst>
                <a:tab pos="2219325" algn="ctr"/>
                <a:tab pos="3994150" algn="ctr"/>
              </a:tabLst>
            </a:pPr>
            <a:r>
              <a:rPr lang="en-US" altLang="en-US" sz="2000" i="1" dirty="0"/>
              <a:t>		P</a:t>
            </a:r>
            <a:r>
              <a:rPr lang="en-US" altLang="en-US" sz="2000" i="1" baseline="-25000" dirty="0"/>
              <a:t>1	</a:t>
            </a:r>
            <a:r>
              <a:rPr lang="en-US" altLang="en-US" sz="2000" dirty="0"/>
              <a:t>24</a:t>
            </a:r>
          </a:p>
          <a:p>
            <a:pPr>
              <a:lnSpc>
                <a:spcPct val="90000"/>
              </a:lnSpc>
              <a:buFont typeface="Monotype Sorts" pitchFamily="-84" charset="2"/>
              <a:buNone/>
              <a:tabLst>
                <a:tab pos="2219325" algn="ctr"/>
                <a:tab pos="3994150" algn="ctr"/>
              </a:tabLst>
            </a:pPr>
            <a:r>
              <a:rPr lang="en-US" altLang="en-US" sz="2000" dirty="0"/>
              <a:t>		 </a:t>
            </a:r>
            <a:r>
              <a:rPr lang="en-US" altLang="en-US" sz="2000" i="1" dirty="0"/>
              <a:t>P</a:t>
            </a:r>
            <a:r>
              <a:rPr lang="en-US" altLang="en-US" sz="2000" i="1" baseline="-25000" dirty="0"/>
              <a:t>2	 </a:t>
            </a:r>
            <a:r>
              <a:rPr lang="en-US" altLang="en-US" sz="2000" dirty="0"/>
              <a:t>3</a:t>
            </a:r>
          </a:p>
          <a:p>
            <a:pPr>
              <a:lnSpc>
                <a:spcPct val="90000"/>
              </a:lnSpc>
              <a:buFont typeface="Monotype Sorts" pitchFamily="-84" charset="2"/>
              <a:buNone/>
              <a:tabLst>
                <a:tab pos="2219325" algn="ctr"/>
                <a:tab pos="3994150" algn="ctr"/>
              </a:tabLst>
            </a:pPr>
            <a:r>
              <a:rPr lang="en-US" altLang="en-US" sz="2000" dirty="0"/>
              <a:t>		 </a:t>
            </a:r>
            <a:r>
              <a:rPr lang="en-US" altLang="en-US" sz="2000" i="1" dirty="0"/>
              <a:t>P</a:t>
            </a:r>
            <a:r>
              <a:rPr lang="en-US" altLang="en-US" sz="2000" i="1" baseline="-25000" dirty="0"/>
              <a:t>3	</a:t>
            </a:r>
            <a:r>
              <a:rPr lang="en-US" altLang="en-US" sz="2000" dirty="0"/>
              <a:t>3	</a:t>
            </a:r>
          </a:p>
          <a:p>
            <a:pPr>
              <a:lnSpc>
                <a:spcPct val="90000"/>
              </a:lnSpc>
              <a:tabLst>
                <a:tab pos="2219325" algn="ctr"/>
                <a:tab pos="3994150" algn="ctr"/>
              </a:tabLst>
            </a:pPr>
            <a:r>
              <a:rPr lang="en-US" altLang="en-US" sz="2000" dirty="0"/>
              <a:t>The Gantt chart is: </a:t>
            </a:r>
            <a:br>
              <a:rPr lang="en-US" altLang="en-US" sz="2000" dirty="0"/>
            </a:br>
            <a:r>
              <a:rPr lang="en-US" altLang="en-US" sz="2000" dirty="0"/>
              <a:t/>
            </a:r>
            <a:br>
              <a:rPr lang="en-US" altLang="en-US" sz="2000" dirty="0"/>
            </a:br>
            <a:r>
              <a:rPr lang="en-US" altLang="en-US" sz="2000" dirty="0"/>
              <a:t/>
            </a:r>
            <a:br>
              <a:rPr lang="en-US" altLang="en-US" sz="2000" dirty="0"/>
            </a:br>
            <a:r>
              <a:rPr lang="en-US" altLang="en-US" sz="2000" dirty="0"/>
              <a:t/>
            </a:r>
            <a:br>
              <a:rPr lang="en-US" altLang="en-US" sz="2000" dirty="0"/>
            </a:br>
            <a:endParaRPr lang="en-US" altLang="en-US" sz="2000" dirty="0"/>
          </a:p>
          <a:p>
            <a:pPr>
              <a:lnSpc>
                <a:spcPct val="90000"/>
              </a:lnSpc>
              <a:tabLst>
                <a:tab pos="2219325" algn="ctr"/>
                <a:tab pos="3994150" algn="ctr"/>
              </a:tabLst>
            </a:pPr>
            <a:r>
              <a:rPr lang="en-US" altLang="en-US" sz="2000" dirty="0"/>
              <a:t>Typically, higher average turnaround than SJF, but better </a:t>
            </a:r>
            <a:r>
              <a:rPr lang="en-US" altLang="en-US" sz="2000" b="1" i="1" dirty="0"/>
              <a:t>response</a:t>
            </a:r>
          </a:p>
          <a:p>
            <a:pPr>
              <a:lnSpc>
                <a:spcPct val="90000"/>
              </a:lnSpc>
              <a:tabLst>
                <a:tab pos="2219325" algn="ctr"/>
                <a:tab pos="3994150" algn="ctr"/>
              </a:tabLst>
            </a:pPr>
            <a:r>
              <a:rPr lang="en-US" altLang="en-US" sz="2000" dirty="0"/>
              <a:t>q should be large compared to context switch time</a:t>
            </a:r>
          </a:p>
          <a:p>
            <a:pPr lvl="1">
              <a:lnSpc>
                <a:spcPct val="90000"/>
              </a:lnSpc>
              <a:tabLst>
                <a:tab pos="2219325" algn="ctr"/>
                <a:tab pos="3994150" algn="ctr"/>
              </a:tabLst>
            </a:pPr>
            <a:r>
              <a:rPr lang="en-US" altLang="en-US" sz="2000" dirty="0"/>
              <a:t>q usually 10 milliseconds  to 100 milliseconds, </a:t>
            </a:r>
          </a:p>
          <a:p>
            <a:pPr lvl="1">
              <a:lnSpc>
                <a:spcPct val="90000"/>
              </a:lnSpc>
              <a:tabLst>
                <a:tab pos="2219325" algn="ctr"/>
                <a:tab pos="3994150" algn="ctr"/>
              </a:tabLst>
            </a:pPr>
            <a:r>
              <a:rPr lang="en-US" altLang="en-US" sz="2000"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9096" y="3119225"/>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5754758" y="3354388"/>
            <a:ext cx="2725668" cy="10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sz="2000" dirty="0"/>
              <a:t>A priority number (integer) is associated with each process</a:t>
            </a:r>
          </a:p>
          <a:p>
            <a:endParaRPr lang="en-US" altLang="en-US" sz="900" dirty="0"/>
          </a:p>
          <a:p>
            <a:r>
              <a:rPr lang="en-US" altLang="en-US" sz="2000" dirty="0"/>
              <a:t>The CPU is allocated to the process with the highest priority (smallest integer </a:t>
            </a:r>
            <a:r>
              <a:rPr lang="en-US" altLang="en-US" sz="2000" dirty="0">
                <a:sym typeface="Symbol" panose="05050102010706020507" pitchFamily="18" charset="2"/>
              </a:rPr>
              <a:t> highest priority)</a:t>
            </a:r>
          </a:p>
          <a:p>
            <a:pPr lvl="1"/>
            <a:r>
              <a:rPr lang="en-US" altLang="en-US" sz="2000" dirty="0"/>
              <a:t>Preemptive</a:t>
            </a:r>
          </a:p>
          <a:p>
            <a:pPr lvl="1"/>
            <a:r>
              <a:rPr lang="en-US" altLang="en-US" sz="2000" dirty="0"/>
              <a:t>Nonpreemptive</a:t>
            </a:r>
          </a:p>
          <a:p>
            <a:pPr lvl="1"/>
            <a:endParaRPr lang="en-US" altLang="en-US" sz="900" dirty="0"/>
          </a:p>
          <a:p>
            <a:r>
              <a:rPr lang="en-US" altLang="en-US" sz="2000" dirty="0"/>
              <a:t>SJF is priority scheduling where priority is the inverse of predicted next CPU burst time</a:t>
            </a:r>
          </a:p>
          <a:p>
            <a:endParaRPr lang="en-US" altLang="en-US" sz="900" dirty="0"/>
          </a:p>
          <a:p>
            <a:r>
              <a:rPr lang="en-US" altLang="en-US" sz="2000" dirty="0"/>
              <a:t>Problem </a:t>
            </a:r>
            <a:r>
              <a:rPr lang="en-US" altLang="en-US" sz="2000" dirty="0">
                <a:sym typeface="Symbol" panose="05050102010706020507" pitchFamily="18" charset="2"/>
              </a:rPr>
              <a:t> </a:t>
            </a:r>
            <a:r>
              <a:rPr lang="en-US" altLang="en-US" sz="2000" b="1" dirty="0">
                <a:solidFill>
                  <a:srgbClr val="006699"/>
                </a:solidFill>
                <a:latin typeface="+mj-lt"/>
                <a:sym typeface="Symbol" panose="05050102010706020507" pitchFamily="18" charset="2"/>
              </a:rPr>
              <a:t>Starvation</a:t>
            </a:r>
            <a:r>
              <a:rPr lang="en-US" altLang="en-US" sz="2000" b="1" dirty="0">
                <a:sym typeface="Symbol" panose="05050102010706020507" pitchFamily="18" charset="2"/>
              </a:rPr>
              <a:t> </a:t>
            </a:r>
            <a:r>
              <a:rPr lang="en-US" altLang="en-US" sz="2000" dirty="0">
                <a:sym typeface="Symbol" panose="05050102010706020507" pitchFamily="18" charset="2"/>
              </a:rPr>
              <a:t>– low priority processes may never execute</a:t>
            </a:r>
          </a:p>
          <a:p>
            <a:endParaRPr lang="en-US" altLang="en-US" sz="900" dirty="0">
              <a:sym typeface="Symbol" panose="05050102010706020507" pitchFamily="18" charset="2"/>
            </a:endParaRPr>
          </a:p>
          <a:p>
            <a:r>
              <a:rPr lang="en-US" altLang="en-US" sz="2000" dirty="0">
                <a:sym typeface="Symbol" panose="05050102010706020507" pitchFamily="18" charset="2"/>
              </a:rPr>
              <a:t>Solution  </a:t>
            </a:r>
            <a:r>
              <a:rPr lang="en-US" altLang="en-US" sz="2000" b="1" dirty="0">
                <a:solidFill>
                  <a:srgbClr val="006699"/>
                </a:solidFill>
                <a:latin typeface="+mj-lt"/>
                <a:sym typeface="Symbol" panose="05050102010706020507" pitchFamily="18" charset="2"/>
              </a:rPr>
              <a:t>Aging</a:t>
            </a:r>
            <a:r>
              <a:rPr lang="en-US" altLang="en-US" sz="2000" b="1" dirty="0">
                <a:sym typeface="Symbol" panose="05050102010706020507" pitchFamily="18" charset="2"/>
              </a:rPr>
              <a:t> </a:t>
            </a:r>
            <a:r>
              <a:rPr lang="en-US" altLang="en-US" sz="2000"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sz="2000" dirty="0"/>
              <a:t>		         </a:t>
            </a:r>
            <a:r>
              <a:rPr lang="en-US" altLang="en-US" sz="2000" u="sng" dirty="0" err="1"/>
              <a:t>Process</a:t>
            </a:r>
            <a:r>
              <a:rPr lang="en-US" altLang="en-US" sz="2000" u="sng" dirty="0" err="1">
                <a:solidFill>
                  <a:schemeClr val="bg1"/>
                </a:solidFill>
              </a:rPr>
              <a:t>A</a:t>
            </a:r>
            <a:r>
              <a:rPr lang="en-US" altLang="en-US" sz="2000" u="sng" dirty="0">
                <a:solidFill>
                  <a:schemeClr val="bg1"/>
                </a:solidFill>
              </a:rPr>
              <a:t>	</a:t>
            </a:r>
            <a:r>
              <a:rPr lang="en-US" altLang="en-US" sz="2000" u="sng" dirty="0" err="1">
                <a:solidFill>
                  <a:schemeClr val="bg1"/>
                </a:solidFill>
              </a:rPr>
              <a:t>arri</a:t>
            </a:r>
            <a:r>
              <a:rPr lang="en-US" altLang="en-US" sz="2000" u="sng" dirty="0">
                <a:solidFill>
                  <a:schemeClr val="bg1"/>
                </a:solidFill>
              </a:rPr>
              <a:t> </a:t>
            </a:r>
            <a:r>
              <a:rPr lang="en-US" altLang="en-US" sz="2000" u="sng" dirty="0"/>
              <a:t>Burst </a:t>
            </a:r>
            <a:r>
              <a:rPr lang="en-US" altLang="en-US" sz="2000" u="sng" dirty="0" err="1"/>
              <a:t>Time</a:t>
            </a:r>
            <a:r>
              <a:rPr lang="en-US" altLang="en-US" sz="2000" u="sng" dirty="0" err="1">
                <a:solidFill>
                  <a:schemeClr val="bg1"/>
                </a:solidFill>
              </a:rPr>
              <a:t>T</a:t>
            </a:r>
            <a:r>
              <a:rPr lang="en-US" altLang="en-US" sz="2000" dirty="0"/>
              <a:t>	</a:t>
            </a:r>
            <a:r>
              <a:rPr lang="en-US" altLang="en-US" sz="2000" u="sng" dirty="0"/>
              <a:t>Priority</a:t>
            </a:r>
            <a:endParaRPr lang="en-US" altLang="en-US" sz="2000" dirty="0"/>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1</a:t>
            </a:r>
            <a:r>
              <a:rPr lang="en-US" altLang="en-US" sz="2000" dirty="0"/>
              <a:t>	1</a:t>
            </a:r>
            <a:r>
              <a:rPr lang="en-US" altLang="en-US" sz="2000" dirty="0">
                <a:solidFill>
                  <a:srgbClr val="000000"/>
                </a:solidFill>
              </a:rPr>
              <a:t>0</a:t>
            </a:r>
            <a:r>
              <a:rPr lang="en-US" altLang="en-US" sz="2000" dirty="0"/>
              <a:t>	3</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2 	</a:t>
            </a:r>
            <a:r>
              <a:rPr lang="en-US" altLang="en-US" sz="2000" dirty="0">
                <a:solidFill>
                  <a:srgbClr val="000000"/>
                </a:solidFill>
              </a:rPr>
              <a:t>1</a:t>
            </a:r>
            <a:r>
              <a:rPr lang="en-US" altLang="en-US" sz="2000" dirty="0"/>
              <a:t>	1</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3</a:t>
            </a:r>
            <a:r>
              <a:rPr lang="en-US" altLang="en-US" sz="2000" dirty="0"/>
              <a:t>	</a:t>
            </a:r>
            <a:r>
              <a:rPr lang="en-US" altLang="en-US" sz="2000" dirty="0">
                <a:solidFill>
                  <a:srgbClr val="000000"/>
                </a:solidFill>
              </a:rPr>
              <a:t>2</a:t>
            </a:r>
            <a:r>
              <a:rPr lang="en-US" altLang="en-US" sz="2000" dirty="0"/>
              <a:t>	4</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4</a:t>
            </a:r>
            <a:r>
              <a:rPr lang="en-US" altLang="en-US" sz="2000" dirty="0"/>
              <a:t>	</a:t>
            </a:r>
            <a:r>
              <a:rPr lang="en-US" altLang="en-US" sz="2000" dirty="0">
                <a:solidFill>
                  <a:srgbClr val="000000"/>
                </a:solidFill>
              </a:rPr>
              <a:t>1</a:t>
            </a:r>
            <a:r>
              <a:rPr lang="en-US" altLang="en-US" sz="2000" dirty="0"/>
              <a:t>	5</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5	</a:t>
            </a:r>
            <a:r>
              <a:rPr lang="en-US" altLang="en-US" sz="2000" dirty="0"/>
              <a:t>5	2</a:t>
            </a:r>
          </a:p>
          <a:p>
            <a:pPr>
              <a:buFont typeface="Monotype Sorts" pitchFamily="-84" charset="2"/>
              <a:buNone/>
              <a:tabLst>
                <a:tab pos="1600200" algn="ctr"/>
                <a:tab pos="3251200" algn="ctr"/>
                <a:tab pos="5140325" algn="ctr"/>
              </a:tabLst>
            </a:pPr>
            <a:endParaRPr lang="en-US" altLang="en-US" sz="2000" baseline="-25000" dirty="0"/>
          </a:p>
          <a:p>
            <a:pPr>
              <a:tabLst>
                <a:tab pos="1600200" algn="ctr"/>
                <a:tab pos="3251200" algn="ctr"/>
                <a:tab pos="5140325" algn="ctr"/>
              </a:tabLst>
            </a:pPr>
            <a:r>
              <a:rPr lang="en-US" altLang="en-US" sz="2000" dirty="0"/>
              <a:t>Priority scheduling Gantt Chart</a:t>
            </a:r>
          </a:p>
          <a:p>
            <a:pPr>
              <a:tabLst>
                <a:tab pos="1600200" algn="ctr"/>
                <a:tab pos="3251200" algn="ctr"/>
                <a:tab pos="5140325" algn="ctr"/>
              </a:tabLst>
            </a:pPr>
            <a:endParaRPr lang="en-US" altLang="en-US" sz="2000" dirty="0"/>
          </a:p>
          <a:p>
            <a:pPr>
              <a:tabLst>
                <a:tab pos="1600200" algn="ctr"/>
                <a:tab pos="3251200" algn="ctr"/>
                <a:tab pos="5140325" algn="ctr"/>
              </a:tabLst>
            </a:pPr>
            <a:endParaRPr lang="en-US" altLang="en-US" sz="2000" dirty="0"/>
          </a:p>
          <a:p>
            <a:pPr>
              <a:tabLst>
                <a:tab pos="1600200" algn="ctr"/>
                <a:tab pos="3251200" algn="ctr"/>
                <a:tab pos="5140325" algn="ctr"/>
              </a:tabLst>
            </a:pPr>
            <a:endParaRPr lang="en-US" altLang="en-US" sz="2000" dirty="0"/>
          </a:p>
          <a:p>
            <a:pPr>
              <a:buFont typeface="Monotype Sorts" pitchFamily="-84" charset="2"/>
              <a:buNone/>
              <a:tabLst>
                <a:tab pos="1600200" algn="ctr"/>
                <a:tab pos="3251200" algn="ctr"/>
                <a:tab pos="5140325" algn="ctr"/>
              </a:tabLst>
            </a:pPr>
            <a:endParaRPr lang="en-US" altLang="en-US" sz="2000" dirty="0"/>
          </a:p>
          <a:p>
            <a:pPr>
              <a:tabLst>
                <a:tab pos="1600200" algn="ctr"/>
                <a:tab pos="3251200" algn="ctr"/>
                <a:tab pos="5140325" algn="ctr"/>
              </a:tabLst>
            </a:pPr>
            <a:r>
              <a:rPr lang="en-US" altLang="en-US" sz="2000" dirty="0"/>
              <a:t>Average waiting time = 8.2</a:t>
            </a:r>
            <a:endParaRPr lang="en-US" altLang="en-US" sz="2000"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1487" y="48577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sz="2000" dirty="0"/>
              <a:t>		         </a:t>
            </a:r>
            <a:r>
              <a:rPr lang="en-US" altLang="en-US" sz="2000" u="sng" dirty="0" err="1"/>
              <a:t>Process</a:t>
            </a:r>
            <a:r>
              <a:rPr lang="en-US" altLang="en-US" sz="2000" u="sng" dirty="0" err="1">
                <a:solidFill>
                  <a:schemeClr val="bg1"/>
                </a:solidFill>
              </a:rPr>
              <a:t>A</a:t>
            </a:r>
            <a:r>
              <a:rPr lang="en-US" altLang="en-US" sz="2000" u="sng" dirty="0">
                <a:solidFill>
                  <a:schemeClr val="bg1"/>
                </a:solidFill>
              </a:rPr>
              <a:t>	</a:t>
            </a:r>
            <a:r>
              <a:rPr lang="en-US" altLang="en-US" sz="2000" u="sng" dirty="0" err="1">
                <a:solidFill>
                  <a:schemeClr val="bg1"/>
                </a:solidFill>
              </a:rPr>
              <a:t>arri</a:t>
            </a:r>
            <a:r>
              <a:rPr lang="en-US" altLang="en-US" sz="2000" u="sng" dirty="0">
                <a:solidFill>
                  <a:schemeClr val="bg1"/>
                </a:solidFill>
              </a:rPr>
              <a:t> </a:t>
            </a:r>
            <a:r>
              <a:rPr lang="en-US" altLang="en-US" sz="2000" u="sng" dirty="0"/>
              <a:t>Burst </a:t>
            </a:r>
            <a:r>
              <a:rPr lang="en-US" altLang="en-US" sz="2000" u="sng" dirty="0" err="1"/>
              <a:t>Time</a:t>
            </a:r>
            <a:r>
              <a:rPr lang="en-US" altLang="en-US" sz="2000" u="sng" dirty="0" err="1">
                <a:solidFill>
                  <a:schemeClr val="bg1"/>
                </a:solidFill>
              </a:rPr>
              <a:t>T</a:t>
            </a:r>
            <a:r>
              <a:rPr lang="en-US" altLang="en-US" sz="2000" dirty="0"/>
              <a:t>	</a:t>
            </a:r>
            <a:r>
              <a:rPr lang="en-US" altLang="en-US" sz="2000" u="sng" dirty="0"/>
              <a:t>Priority</a:t>
            </a:r>
            <a:endParaRPr lang="en-US" altLang="en-US" sz="2000" dirty="0"/>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1</a:t>
            </a:r>
            <a:r>
              <a:rPr lang="en-US" altLang="en-US" sz="2000" dirty="0"/>
              <a:t>	4	3</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2 	</a:t>
            </a:r>
            <a:r>
              <a:rPr lang="en-US" altLang="en-US" sz="2000" dirty="0">
                <a:solidFill>
                  <a:srgbClr val="000000"/>
                </a:solidFill>
              </a:rPr>
              <a:t>5</a:t>
            </a:r>
            <a:r>
              <a:rPr lang="en-US" altLang="en-US" sz="2000" dirty="0"/>
              <a:t>	2</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3</a:t>
            </a:r>
            <a:r>
              <a:rPr lang="en-US" altLang="en-US" sz="2000" dirty="0"/>
              <a:t>	</a:t>
            </a:r>
            <a:r>
              <a:rPr lang="en-US" altLang="en-US" sz="2000" dirty="0">
                <a:solidFill>
                  <a:srgbClr val="000000"/>
                </a:solidFill>
              </a:rPr>
              <a:t>8</a:t>
            </a:r>
            <a:r>
              <a:rPr lang="en-US" altLang="en-US" sz="2000" dirty="0"/>
              <a:t>	2</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4</a:t>
            </a:r>
            <a:r>
              <a:rPr lang="en-US" altLang="en-US" sz="2000" dirty="0"/>
              <a:t>	</a:t>
            </a:r>
            <a:r>
              <a:rPr lang="en-US" altLang="en-US" sz="2000" dirty="0">
                <a:solidFill>
                  <a:srgbClr val="000000"/>
                </a:solidFill>
              </a:rPr>
              <a:t>7</a:t>
            </a:r>
            <a:r>
              <a:rPr lang="en-US" altLang="en-US" sz="2000" dirty="0"/>
              <a:t>	1</a:t>
            </a:r>
          </a:p>
          <a:p>
            <a:pPr>
              <a:buFont typeface="Monotype Sorts" pitchFamily="-84" charset="2"/>
              <a:buNone/>
              <a:tabLst>
                <a:tab pos="1600200" algn="ctr"/>
                <a:tab pos="3251200" algn="ctr"/>
                <a:tab pos="5140325" algn="ctr"/>
              </a:tabLst>
            </a:pPr>
            <a:r>
              <a:rPr lang="en-US" altLang="en-US" sz="2000" dirty="0"/>
              <a:t>		</a:t>
            </a:r>
            <a:r>
              <a:rPr lang="en-US" altLang="en-US" sz="2000" i="1" dirty="0"/>
              <a:t>P</a:t>
            </a:r>
            <a:r>
              <a:rPr lang="en-US" altLang="en-US" sz="2000" i="1" baseline="-25000" dirty="0"/>
              <a:t>5	</a:t>
            </a:r>
            <a:r>
              <a:rPr lang="en-US" altLang="en-US" sz="2000" dirty="0"/>
              <a:t>3	3</a:t>
            </a:r>
          </a:p>
          <a:p>
            <a:pPr>
              <a:tabLst>
                <a:tab pos="1600200" algn="ctr"/>
                <a:tab pos="3251200" algn="ctr"/>
                <a:tab pos="5140325" algn="ctr"/>
              </a:tabLst>
            </a:pPr>
            <a:r>
              <a:rPr lang="en-US" altLang="en-US" sz="2000"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sz="2000" baseline="-25000" dirty="0"/>
          </a:p>
          <a:p>
            <a:pPr>
              <a:tabLst>
                <a:tab pos="1600200" algn="ctr"/>
                <a:tab pos="3251200" algn="ctr"/>
                <a:tab pos="5140325" algn="ctr"/>
              </a:tabLst>
            </a:pPr>
            <a:r>
              <a:rPr lang="en-US" altLang="en-US" sz="2000"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953" y="4856833"/>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sz="2000" dirty="0"/>
              <a:t>With priority scheduling, have separate queues for each priority.</a:t>
            </a:r>
          </a:p>
          <a:p>
            <a:r>
              <a:rPr lang="en-US" altLang="en-US" sz="2000"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0181" y="2386496"/>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sz="2400" dirty="0"/>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9632" y="2032483"/>
            <a:ext cx="6641944" cy="353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sz="2400" dirty="0"/>
              <a:t>Describe various </a:t>
            </a:r>
            <a:r>
              <a:rPr lang="en-US" altLang="en-US" sz="2400" dirty="0">
                <a:solidFill>
                  <a:srgbClr val="0000FF"/>
                </a:solidFill>
              </a:rPr>
              <a:t>CPU scheduling algorithms</a:t>
            </a:r>
          </a:p>
          <a:p>
            <a:r>
              <a:rPr lang="en-US" altLang="en-US" sz="2400" dirty="0"/>
              <a:t>Assess CPU scheduling algorithms based on scheduling criteria</a:t>
            </a:r>
          </a:p>
          <a:p>
            <a:r>
              <a:rPr lang="en-US" altLang="en-US" sz="2400" dirty="0"/>
              <a:t>Explain the issues related to multiprocessor and multicore scheduling</a:t>
            </a:r>
          </a:p>
          <a:p>
            <a:r>
              <a:rPr lang="en-US" altLang="en-US" sz="2400" dirty="0">
                <a:solidFill>
                  <a:schemeClr val="bg1">
                    <a:lumMod val="75000"/>
                  </a:schemeClr>
                </a:solidFill>
              </a:rPr>
              <a:t>Describe various real-time scheduling algorithms</a:t>
            </a:r>
          </a:p>
          <a:p>
            <a:r>
              <a:rPr lang="en-US" altLang="en-US" sz="2400" dirty="0"/>
              <a:t>Describe the scheduling algorithms used in the Windows, Linux, and Solaris operating systems</a:t>
            </a:r>
          </a:p>
          <a:p>
            <a:r>
              <a:rPr lang="en-US" altLang="en-US" sz="2400"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sz="2000" dirty="0"/>
              <a:t>A process can move between the various queues.</a:t>
            </a:r>
          </a:p>
          <a:p>
            <a:r>
              <a:rPr lang="en-US" altLang="en-US" sz="2000" dirty="0"/>
              <a:t>Multilevel-feedback-queue scheduler defined by the following parameters:</a:t>
            </a:r>
          </a:p>
          <a:p>
            <a:pPr lvl="1"/>
            <a:r>
              <a:rPr lang="en-US" altLang="en-US" sz="2000" dirty="0"/>
              <a:t>Number of queues</a:t>
            </a:r>
          </a:p>
          <a:p>
            <a:pPr lvl="1"/>
            <a:r>
              <a:rPr lang="en-US" altLang="en-US" sz="2000" dirty="0"/>
              <a:t>Scheduling algorithms for each queue</a:t>
            </a:r>
          </a:p>
          <a:p>
            <a:pPr lvl="1"/>
            <a:r>
              <a:rPr lang="en-US" altLang="en-US" sz="2000" dirty="0"/>
              <a:t>Method used to determine when to upgrade a process</a:t>
            </a:r>
          </a:p>
          <a:p>
            <a:pPr lvl="1"/>
            <a:r>
              <a:rPr lang="en-US" altLang="en-US" sz="2000" dirty="0"/>
              <a:t>Method used to determine when to demote a process</a:t>
            </a:r>
          </a:p>
          <a:p>
            <a:pPr lvl="1"/>
            <a:r>
              <a:rPr lang="en-US" altLang="en-US" sz="2000" dirty="0"/>
              <a:t>Method used to determine which queue a process will enter when that process needs service</a:t>
            </a:r>
          </a:p>
          <a:p>
            <a:r>
              <a:rPr lang="en-US" altLang="en-US" sz="2000" dirty="0"/>
              <a:t>Aging can be implemented using multilevel feedback queue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sz="2000" dirty="0"/>
              <a:t>Three queues: </a:t>
            </a:r>
          </a:p>
          <a:p>
            <a:pPr lvl="1"/>
            <a:r>
              <a:rPr lang="en-US" altLang="en-US" i="1" dirty="0"/>
              <a:t>Q</a:t>
            </a:r>
            <a:r>
              <a:rPr lang="en-US" altLang="en-US" baseline="-25000" dirty="0"/>
              <a:t>0</a:t>
            </a:r>
            <a:r>
              <a:rPr lang="en-US" altLang="en-US" dirty="0"/>
              <a:t> – RR with time quantum 8 milliseconds</a:t>
            </a:r>
          </a:p>
          <a:p>
            <a:pPr lvl="1"/>
            <a:r>
              <a:rPr lang="en-US" altLang="en-US" i="1" dirty="0"/>
              <a:t>Q</a:t>
            </a:r>
            <a:r>
              <a:rPr lang="en-US" altLang="en-US" baseline="-25000" dirty="0"/>
              <a:t>1</a:t>
            </a:r>
            <a:r>
              <a:rPr lang="en-US" altLang="en-US" dirty="0"/>
              <a:t> – RR time quantum 16 milliseconds</a:t>
            </a:r>
          </a:p>
          <a:p>
            <a:pPr lvl="1"/>
            <a:r>
              <a:rPr lang="en-US" altLang="en-US" i="1" dirty="0"/>
              <a:t>Q</a:t>
            </a:r>
            <a:r>
              <a:rPr lang="en-US" altLang="en-US" baseline="-25000" dirty="0"/>
              <a:t>2</a:t>
            </a:r>
            <a:r>
              <a:rPr lang="en-US" altLang="en-US" dirty="0"/>
              <a:t> – FCFS</a:t>
            </a:r>
            <a:endParaRPr lang="en-US" altLang="en-US" sz="1600" dirty="0"/>
          </a:p>
          <a:p>
            <a:r>
              <a:rPr lang="en-US" altLang="en-US" sz="2000" dirty="0"/>
              <a:t>Scheduling</a:t>
            </a:r>
          </a:p>
          <a:p>
            <a:pPr lvl="1"/>
            <a:r>
              <a:rPr lang="en-US" altLang="en-US" dirty="0"/>
              <a:t>A new process enters queue </a:t>
            </a:r>
            <a:r>
              <a:rPr lang="en-US" altLang="en-US" i="1" dirty="0"/>
              <a:t>Q</a:t>
            </a:r>
            <a:r>
              <a:rPr lang="en-US" altLang="en-US" i="1" baseline="-25000" dirty="0"/>
              <a:t>0</a:t>
            </a:r>
            <a:r>
              <a:rPr lang="en-US" altLang="en-US" i="1" dirty="0"/>
              <a:t> </a:t>
            </a:r>
            <a:r>
              <a:rPr lang="en-US" altLang="en-US" dirty="0"/>
              <a:t>which is served</a:t>
            </a:r>
            <a:r>
              <a:rPr lang="en-US" altLang="en-US" i="1" dirty="0"/>
              <a:t> </a:t>
            </a:r>
            <a:r>
              <a:rPr lang="en-US" altLang="en-US" dirty="0"/>
              <a:t>in</a:t>
            </a:r>
            <a:r>
              <a:rPr lang="en-US" altLang="en-US" i="1" dirty="0"/>
              <a:t> </a:t>
            </a:r>
            <a:r>
              <a:rPr lang="en-US" altLang="en-US" dirty="0"/>
              <a:t>RR</a:t>
            </a:r>
          </a:p>
          <a:p>
            <a:pPr lvl="2"/>
            <a:r>
              <a:rPr lang="en-US" altLang="en-US" sz="1600" dirty="0"/>
              <a:t>When it gains CPU, the process receives 8 milliseconds</a:t>
            </a:r>
          </a:p>
          <a:p>
            <a:pPr lvl="2"/>
            <a:r>
              <a:rPr lang="en-US" altLang="en-US" sz="1600" dirty="0"/>
              <a:t>If it does not finish in 8 milliseconds, the process  is moved to queue </a:t>
            </a:r>
            <a:r>
              <a:rPr lang="en-US" altLang="en-US" sz="1600" i="1" dirty="0"/>
              <a:t>Q</a:t>
            </a:r>
            <a:r>
              <a:rPr lang="en-US" altLang="en-US" sz="1600" baseline="-25000" dirty="0"/>
              <a:t>1</a:t>
            </a:r>
            <a:endParaRPr lang="en-US" altLang="en-US" sz="1600" dirty="0"/>
          </a:p>
          <a:p>
            <a:pPr lvl="1"/>
            <a:r>
              <a:rPr lang="en-US" altLang="en-US" dirty="0"/>
              <a:t>At </a:t>
            </a:r>
            <a:r>
              <a:rPr lang="en-US" altLang="en-US" i="1" dirty="0"/>
              <a:t>Q</a:t>
            </a:r>
            <a:r>
              <a:rPr lang="en-US" altLang="en-US" baseline="-25000" dirty="0"/>
              <a:t>1</a:t>
            </a:r>
            <a:r>
              <a:rPr lang="en-US" altLang="en-US" dirty="0"/>
              <a:t> job is again served in RR and receives 16 additional milliseconds</a:t>
            </a:r>
          </a:p>
          <a:p>
            <a:pPr lvl="2"/>
            <a:r>
              <a:rPr lang="en-US" altLang="en-US" sz="1600" dirty="0"/>
              <a:t>If it still does not complete, it is preempted and moved to queue </a:t>
            </a:r>
            <a:r>
              <a:rPr lang="en-US" altLang="en-US" sz="1600" i="1" dirty="0"/>
              <a:t>Q</a:t>
            </a:r>
            <a:r>
              <a:rPr lang="en-US" altLang="en-US" sz="1600" baseline="-25000" dirty="0"/>
              <a:t>2</a:t>
            </a:r>
            <a:endParaRPr lang="en-US" altLang="en-US" sz="16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273175"/>
            <a:ext cx="7981398" cy="3546475"/>
          </a:xfrm>
        </p:spPr>
        <p:txBody>
          <a:bodyPr/>
          <a:lstStyle/>
          <a:p>
            <a:r>
              <a:rPr lang="en-US" altLang="en-US" sz="2400" dirty="0"/>
              <a:t>Distinction between user-level and kernel-level threads</a:t>
            </a:r>
          </a:p>
          <a:p>
            <a:r>
              <a:rPr lang="en-US" altLang="en-US" sz="2400" dirty="0"/>
              <a:t>When threads supported, threads scheduled, not processes</a:t>
            </a:r>
          </a:p>
          <a:p>
            <a:r>
              <a:rPr lang="en-US" altLang="en-US" sz="2400" dirty="0"/>
              <a:t>Many-to-one and many-to-many models, thread library schedules user-level threads to run on LWP</a:t>
            </a:r>
          </a:p>
          <a:p>
            <a:pPr lvl="1"/>
            <a:r>
              <a:rPr lang="en-US" altLang="en-US" sz="2400" dirty="0"/>
              <a:t>Known as </a:t>
            </a:r>
            <a:r>
              <a:rPr lang="en-US" altLang="en-US" sz="2400" b="1" dirty="0">
                <a:solidFill>
                  <a:srgbClr val="006699"/>
                </a:solidFill>
                <a:latin typeface="+mj-lt"/>
              </a:rPr>
              <a:t>process-contention</a:t>
            </a:r>
            <a:r>
              <a:rPr lang="en-US" altLang="en-US" sz="2400" b="1" dirty="0">
                <a:solidFill>
                  <a:srgbClr val="3366FF"/>
                </a:solidFill>
              </a:rPr>
              <a:t> </a:t>
            </a:r>
            <a:r>
              <a:rPr lang="en-US" altLang="en-US" sz="2400" b="1" dirty="0">
                <a:solidFill>
                  <a:srgbClr val="006699"/>
                </a:solidFill>
                <a:latin typeface="+mj-lt"/>
              </a:rPr>
              <a:t>scope</a:t>
            </a:r>
            <a:r>
              <a:rPr lang="en-US" altLang="en-US" sz="2400" b="1" dirty="0">
                <a:solidFill>
                  <a:srgbClr val="3366FF"/>
                </a:solidFill>
              </a:rPr>
              <a:t> </a:t>
            </a:r>
            <a:r>
              <a:rPr lang="en-US" altLang="en-US" sz="2400" dirty="0"/>
              <a:t>(</a:t>
            </a:r>
            <a:r>
              <a:rPr lang="en-US" altLang="en-US" sz="2400" b="1" dirty="0">
                <a:solidFill>
                  <a:srgbClr val="006699"/>
                </a:solidFill>
                <a:latin typeface="+mj-lt"/>
              </a:rPr>
              <a:t>PCS</a:t>
            </a:r>
            <a:r>
              <a:rPr lang="en-US" altLang="en-US" sz="2400" dirty="0"/>
              <a:t>)</a:t>
            </a:r>
            <a:r>
              <a:rPr lang="en-US" altLang="en-US" sz="2400" b="1" dirty="0"/>
              <a:t> </a:t>
            </a:r>
            <a:r>
              <a:rPr lang="en-US" altLang="en-US" sz="2400" dirty="0"/>
              <a:t>since scheduling competition is within the process</a:t>
            </a:r>
          </a:p>
          <a:p>
            <a:pPr lvl="1"/>
            <a:r>
              <a:rPr lang="en-US" altLang="en-US" sz="2400" dirty="0"/>
              <a:t>Typically done via priority set by programmer</a:t>
            </a:r>
          </a:p>
          <a:p>
            <a:r>
              <a:rPr lang="en-US" altLang="en-US" sz="2400" dirty="0"/>
              <a:t>Kernel thread scheduled onto available CPU is </a:t>
            </a:r>
            <a:r>
              <a:rPr lang="en-US" altLang="en-US" sz="2400" b="1" dirty="0">
                <a:solidFill>
                  <a:srgbClr val="006699"/>
                </a:solidFill>
                <a:latin typeface="+mj-lt"/>
              </a:rPr>
              <a:t>system-contention</a:t>
            </a:r>
            <a:r>
              <a:rPr lang="en-US" altLang="en-US" sz="2400" b="1" dirty="0">
                <a:solidFill>
                  <a:srgbClr val="3366FF"/>
                </a:solidFill>
              </a:rPr>
              <a:t> </a:t>
            </a:r>
            <a:r>
              <a:rPr lang="en-US" altLang="en-US" sz="2400" b="1" dirty="0">
                <a:solidFill>
                  <a:srgbClr val="006699"/>
                </a:solidFill>
                <a:latin typeface="+mj-lt"/>
              </a:rPr>
              <a:t>scope</a:t>
            </a:r>
            <a:r>
              <a:rPr lang="en-US" altLang="en-US" sz="2400" b="1" dirty="0"/>
              <a:t> </a:t>
            </a:r>
            <a:r>
              <a:rPr lang="en-US" altLang="en-US" sz="2400" dirty="0"/>
              <a:t>(</a:t>
            </a:r>
            <a:r>
              <a:rPr lang="en-US" altLang="en-US" sz="2400" b="1" dirty="0">
                <a:solidFill>
                  <a:srgbClr val="006699"/>
                </a:solidFill>
                <a:latin typeface="+mj-lt"/>
              </a:rPr>
              <a:t>SCS</a:t>
            </a:r>
            <a:r>
              <a:rPr lang="en-US" altLang="en-US" sz="2400" dirty="0"/>
              <a:t>) – competition among all threads in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336675"/>
            <a:ext cx="7623109" cy="3546475"/>
          </a:xfrm>
        </p:spPr>
        <p:txBody>
          <a:bodyPr/>
          <a:lstStyle/>
          <a:p>
            <a:r>
              <a:rPr lang="en-US" altLang="en-US" sz="2400" dirty="0"/>
              <a:t>API allows specifying either PCS or SCS during thread creation</a:t>
            </a:r>
          </a:p>
          <a:p>
            <a:pPr lvl="1"/>
            <a:r>
              <a:rPr lang="en-US" altLang="en-US" sz="2400" dirty="0"/>
              <a:t>PTHREAD_SCOPE_PROCESS schedules threads using PCS scheduling</a:t>
            </a:r>
          </a:p>
          <a:p>
            <a:pPr lvl="1"/>
            <a:r>
              <a:rPr lang="en-US" altLang="en-US" sz="2400" dirty="0"/>
              <a:t>PTHREAD_SCOPE_SYSTEM schedules threads using SCS scheduling</a:t>
            </a:r>
          </a:p>
          <a:p>
            <a:r>
              <a:rPr lang="en-US" altLang="en-US" sz="2400" dirty="0"/>
              <a:t>Can be limited by OS – Linux and macOS only allow PTHREAD_SCOPE_SYSTEM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a:latin typeface="Courier New" panose="02070309020205020404" pitchFamily="49" charset="0"/>
              </a:rPr>
              <a:t>#include &lt;pthread.h&gt; </a:t>
            </a:r>
          </a:p>
          <a:p>
            <a:pPr marL="0" indent="0">
              <a:buFont typeface="Monotype Sorts" pitchFamily="-84" charset="2"/>
              <a:buNone/>
            </a:pPr>
            <a:r>
              <a:rPr lang="en-US" altLang="en-US" sz="1400">
                <a:latin typeface="Courier New" panose="02070309020205020404" pitchFamily="49" charset="0"/>
              </a:rPr>
              <a:t>#include &lt;stdio.h&gt; </a:t>
            </a:r>
          </a:p>
          <a:p>
            <a:pPr marL="0" indent="0">
              <a:buFont typeface="Monotype Sorts" pitchFamily="-84" charset="2"/>
              <a:buNone/>
            </a:pPr>
            <a:r>
              <a:rPr lang="en-US" altLang="en-US" sz="1400">
                <a:latin typeface="Courier New" panose="02070309020205020404" pitchFamily="49" charset="0"/>
              </a:rPr>
              <a:t>#define NUM_THREADS 5 </a:t>
            </a:r>
          </a:p>
          <a:p>
            <a:pPr marL="0" indent="0">
              <a:buFont typeface="Monotype Sorts" pitchFamily="-84" charset="2"/>
              <a:buNone/>
            </a:pPr>
            <a:r>
              <a:rPr lang="en-US" altLang="en-US" sz="1400">
                <a:latin typeface="Courier New" panose="02070309020205020404" pitchFamily="49" charset="0"/>
              </a:rPr>
              <a:t>int main(int argc, char *argv[]) { </a:t>
            </a:r>
          </a:p>
          <a:p>
            <a:pPr marL="0" indent="0">
              <a:buFont typeface="Monotype Sorts" pitchFamily="-84" charset="2"/>
              <a:buNone/>
            </a:pPr>
            <a:r>
              <a:rPr lang="en-US" altLang="en-US" sz="1400">
                <a:latin typeface="Courier New" panose="02070309020205020404" pitchFamily="49" charset="0"/>
              </a:rPr>
              <a:t>   int i, scope;</a:t>
            </a:r>
            <a:br>
              <a:rPr lang="en-US" altLang="en-US" sz="1400">
                <a:latin typeface="Courier New" panose="02070309020205020404" pitchFamily="49" charset="0"/>
              </a:rPr>
            </a:br>
            <a:r>
              <a:rPr lang="en-US" altLang="en-US" sz="1400">
                <a:latin typeface="Courier New" panose="02070309020205020404" pitchFamily="49" charset="0"/>
              </a:rPr>
              <a:t>   pthread_t tid[NUM THREADS]; </a:t>
            </a:r>
          </a:p>
          <a:p>
            <a:pPr marL="0" indent="0">
              <a:buFont typeface="Monotype Sorts" pitchFamily="-84" charset="2"/>
              <a:buNone/>
            </a:pPr>
            <a:r>
              <a:rPr lang="en-US" altLang="en-US" sz="1400">
                <a:latin typeface="Courier New" panose="02070309020205020404" pitchFamily="49" charset="0"/>
              </a:rPr>
              <a:t>   pthread_attr_t attr; </a:t>
            </a:r>
          </a:p>
          <a:p>
            <a:pPr marL="0" indent="0">
              <a:buFont typeface="Monotype Sorts" pitchFamily="-84" charset="2"/>
              <a:buNone/>
            </a:pPr>
            <a:r>
              <a:rPr lang="en-US" altLang="en-US" sz="1400">
                <a:latin typeface="Courier New" panose="02070309020205020404" pitchFamily="49" charset="0"/>
              </a:rPr>
              <a:t>   /* get the default attributes */ </a:t>
            </a:r>
          </a:p>
          <a:p>
            <a:pPr marL="0" indent="0">
              <a:buFont typeface="Monotype Sorts" pitchFamily="-84" charset="2"/>
              <a:buNone/>
            </a:pPr>
            <a:r>
              <a:rPr lang="en-US" altLang="en-US" sz="1400">
                <a:latin typeface="Courier New" panose="02070309020205020404" pitchFamily="49" charset="0"/>
              </a:rPr>
              <a:t>   pthread_attr_init(&amp;attr); </a:t>
            </a:r>
          </a:p>
          <a:p>
            <a:pPr marL="0" indent="0">
              <a:buFont typeface="Monotype Sorts" pitchFamily="-84" charset="2"/>
              <a:buNone/>
            </a:pPr>
            <a:r>
              <a:rPr lang="en-US" altLang="en-US" sz="1400">
                <a:latin typeface="Courier New" panose="02070309020205020404" pitchFamily="49" charset="0"/>
              </a:rPr>
              <a:t>   /* first inquire on the current scope */</a:t>
            </a:r>
            <a:br>
              <a:rPr lang="en-US" altLang="en-US" sz="1400">
                <a:latin typeface="Courier New" panose="02070309020205020404" pitchFamily="49" charset="0"/>
              </a:rPr>
            </a:br>
            <a:r>
              <a:rPr lang="en-US" altLang="en-US" sz="1400">
                <a:latin typeface="Courier New" panose="02070309020205020404" pitchFamily="49" charset="0"/>
              </a:rPr>
              <a:t>   if (pthread_attr_getscope(&amp;attr, &amp;scope) != 0) </a:t>
            </a:r>
          </a:p>
          <a:p>
            <a:pPr marL="0" indent="0">
              <a:buFont typeface="Monotype Sorts" pitchFamily="-84" charset="2"/>
              <a:buNone/>
            </a:pPr>
            <a:r>
              <a:rPr lang="en-US" altLang="en-US" sz="1400">
                <a:latin typeface="Courier New" panose="02070309020205020404" pitchFamily="49" charset="0"/>
              </a:rPr>
              <a:t>      fprintf(stderr, "Unable to get scheduling scope\n"); </a:t>
            </a:r>
          </a:p>
          <a:p>
            <a:pPr marL="0" indent="0">
              <a:buFont typeface="Monotype Sorts" pitchFamily="-84" charset="2"/>
              <a:buNone/>
            </a:pPr>
            <a:r>
              <a:rPr lang="en-US" altLang="en-US" sz="1400">
                <a:latin typeface="Courier New" panose="02070309020205020404" pitchFamily="49" charset="0"/>
              </a:rPr>
              <a:t>   else { </a:t>
            </a:r>
          </a:p>
          <a:p>
            <a:pPr marL="0" indent="0">
              <a:buFont typeface="Monotype Sorts" pitchFamily="-84" charset="2"/>
              <a:buNone/>
            </a:pPr>
            <a:r>
              <a:rPr lang="en-US" altLang="en-US" sz="1400">
                <a:latin typeface="Courier New" panose="02070309020205020404" pitchFamily="49" charset="0"/>
              </a:rPr>
              <a:t>      if (scope == PTHREAD_SCOPE_PROCESS) </a:t>
            </a:r>
          </a:p>
          <a:p>
            <a:pPr marL="0" indent="0">
              <a:buFont typeface="Monotype Sorts" pitchFamily="-84" charset="2"/>
              <a:buNone/>
            </a:pPr>
            <a:r>
              <a:rPr lang="en-US" altLang="en-US" sz="1400">
                <a:latin typeface="Courier New" panose="02070309020205020404" pitchFamily="49" charset="0"/>
              </a:rPr>
              <a:t>         printf("PTHREAD_SCOPE_PROCESS"); </a:t>
            </a:r>
          </a:p>
          <a:p>
            <a:pPr marL="0" indent="0">
              <a:buFont typeface="Monotype Sorts" pitchFamily="-84" charset="2"/>
              <a:buNone/>
            </a:pPr>
            <a:r>
              <a:rPr lang="en-US" altLang="en-US" sz="1400">
                <a:latin typeface="Courier New" panose="02070309020205020404" pitchFamily="49" charset="0"/>
              </a:rPr>
              <a:t>      else if (scope == PTHREAD_SCOPE_SYSTEM) </a:t>
            </a:r>
          </a:p>
          <a:p>
            <a:pPr marL="0" indent="0">
              <a:buFont typeface="Monotype Sorts" pitchFamily="-84" charset="2"/>
              <a:buNone/>
            </a:pPr>
            <a:r>
              <a:rPr lang="en-US" altLang="en-US" sz="1400">
                <a:latin typeface="Courier New" panose="02070309020205020404" pitchFamily="49" charset="0"/>
              </a:rPr>
              <a:t>         printf("PTHREAD_SCOPE_SYSTEM"); </a:t>
            </a:r>
          </a:p>
          <a:p>
            <a:pPr marL="0" indent="0">
              <a:buFont typeface="Monotype Sorts" pitchFamily="-84" charset="2"/>
              <a:buNone/>
            </a:pPr>
            <a:r>
              <a:rPr lang="en-US" altLang="en-US" sz="1400">
                <a:latin typeface="Courier New" panose="02070309020205020404" pitchFamily="49" charset="0"/>
              </a:rPr>
              <a:t>      else</a:t>
            </a:r>
            <a:br>
              <a:rPr lang="en-US" altLang="en-US" sz="1400">
                <a:latin typeface="Courier New" panose="02070309020205020404" pitchFamily="49" charset="0"/>
              </a:rPr>
            </a:br>
            <a:r>
              <a:rPr lang="en-US" altLang="en-US" sz="1400">
                <a:latin typeface="Courier New" panose="02070309020205020404" pitchFamily="49" charset="0"/>
              </a:rPr>
              <a:t>         fprintf(stderr, "Illegal scope value.\n"); </a:t>
            </a:r>
          </a:p>
          <a:p>
            <a:pPr marL="0" indent="0">
              <a:buFont typeface="Monotype Sorts" pitchFamily="-84" charset="2"/>
              <a:buNone/>
            </a:pPr>
            <a:r>
              <a:rPr lang="en-US" altLang="en-US" sz="1400">
                <a:latin typeface="Courier New" panose="02070309020205020404" pitchFamily="49" charset="0"/>
              </a:rPr>
              <a:t>   }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a:latin typeface="Courier New" panose="02070309020205020404" pitchFamily="49" charset="0"/>
              </a:rPr>
              <a:t>   /* set the scheduling algorithm to PCS or SCS */ </a:t>
            </a:r>
          </a:p>
          <a:p>
            <a:pPr marL="0" indent="0">
              <a:buFont typeface="Monotype Sorts" pitchFamily="-84" charset="2"/>
              <a:buNone/>
            </a:pPr>
            <a:r>
              <a:rPr lang="en-US" altLang="en-US" sz="1700">
                <a:latin typeface="Courier New" panose="02070309020205020404" pitchFamily="49" charset="0"/>
              </a:rPr>
              <a:t>   pthread_attr_setscope(&amp;attr, PTHREAD_SCOPE_SYSTEM); </a:t>
            </a:r>
          </a:p>
          <a:p>
            <a:pPr marL="0" indent="0">
              <a:buFont typeface="Monotype Sorts" pitchFamily="-84" charset="2"/>
              <a:buNone/>
            </a:pPr>
            <a:r>
              <a:rPr lang="en-US" altLang="en-US" sz="1700">
                <a:latin typeface="Courier New" panose="02070309020205020404" pitchFamily="49" charset="0"/>
              </a:rPr>
              <a:t>   /* create the threads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pthread_create(&amp;tid[i],&amp;attr,runner,NULL); </a:t>
            </a:r>
          </a:p>
          <a:p>
            <a:pPr marL="0" indent="0">
              <a:buFont typeface="Monotype Sorts" pitchFamily="-84" charset="2"/>
              <a:buNone/>
            </a:pPr>
            <a:r>
              <a:rPr lang="en-US" altLang="en-US" sz="1700">
                <a:latin typeface="Courier New" panose="02070309020205020404" pitchFamily="49" charset="0"/>
              </a:rPr>
              <a:t>   /* now join on each thread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pthread_join(tid[i], NULL); </a:t>
            </a:r>
          </a:p>
          <a:p>
            <a:pPr marL="0" indent="0">
              <a:buFont typeface="Monotype Sorts" pitchFamily="-84" charset="2"/>
              <a:buNone/>
            </a:pP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Each thread will begin control in this function */ </a:t>
            </a:r>
          </a:p>
          <a:p>
            <a:pPr marL="0" indent="0">
              <a:buFont typeface="Monotype Sorts" pitchFamily="-84" charset="2"/>
              <a:buNone/>
            </a:pPr>
            <a:r>
              <a:rPr lang="en-US" altLang="en-US" sz="1700">
                <a:latin typeface="Courier New" panose="02070309020205020404" pitchFamily="49" charset="0"/>
              </a:rPr>
              <a:t>void *runner(void *param)</a:t>
            </a:r>
            <a:br>
              <a:rPr lang="en-US" altLang="en-US" sz="1700">
                <a:latin typeface="Courier New" panose="02070309020205020404" pitchFamily="49" charset="0"/>
              </a:rPr>
            </a:b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 do some work ... */ </a:t>
            </a:r>
          </a:p>
          <a:p>
            <a:pPr marL="0" indent="0">
              <a:buFont typeface="Monotype Sorts" pitchFamily="-84" charset="2"/>
              <a:buNone/>
            </a:pPr>
            <a:r>
              <a:rPr lang="en-US" altLang="en-US" sz="1700">
                <a:latin typeface="Courier New" panose="02070309020205020404" pitchFamily="49" charset="0"/>
              </a:rPr>
              <a:t>   pthread_exit(0); </a:t>
            </a:r>
          </a:p>
          <a:p>
            <a:pPr marL="0" indent="0">
              <a:buFont typeface="Monotype Sorts" pitchFamily="-84" charset="2"/>
              <a:buNone/>
            </a:pPr>
            <a:r>
              <a:rPr lang="en-US" altLang="en-US" sz="1700">
                <a:latin typeface="Courier New" panose="02070309020205020404" pitchFamily="49" charset="0"/>
              </a:rPr>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sz="2800" dirty="0"/>
              <a:t>CPU scheduling more complex when multiple CPUs are available</a:t>
            </a:r>
          </a:p>
          <a:p>
            <a:r>
              <a:rPr lang="en-US" altLang="en-US" sz="2800" dirty="0" err="1"/>
              <a:t>Multiprocess</a:t>
            </a:r>
            <a:r>
              <a:rPr lang="en-US" altLang="en-US" sz="2800" dirty="0"/>
              <a:t> may be any one of the following architectures:</a:t>
            </a:r>
            <a:endParaRPr lang="en-US" altLang="en-US" sz="1050" dirty="0"/>
          </a:p>
          <a:p>
            <a:pPr lvl="1"/>
            <a:r>
              <a:rPr lang="en-US" altLang="en-US" sz="2800" dirty="0"/>
              <a:t>Multicore CPUs</a:t>
            </a:r>
          </a:p>
          <a:p>
            <a:pPr lvl="1"/>
            <a:r>
              <a:rPr lang="en-US" altLang="en-US" sz="2800" dirty="0"/>
              <a:t>Multithreaded cores</a:t>
            </a:r>
          </a:p>
          <a:p>
            <a:pPr lvl="1"/>
            <a:r>
              <a:rPr lang="en-US" altLang="en-US" sz="2800" dirty="0"/>
              <a:t>NUMA systems</a:t>
            </a:r>
          </a:p>
          <a:p>
            <a:pPr lvl="1"/>
            <a:r>
              <a:rPr lang="en-US" altLang="en-US" sz="2800" dirty="0"/>
              <a:t>Heterogeneous multiprocessing</a:t>
            </a:r>
          </a:p>
          <a:p>
            <a:pPr lvl="1"/>
            <a:endParaRPr lang="en-US" altLang="en-US" b="1" dirty="0">
              <a:solidFill>
                <a:srgbClr val="3366FF"/>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457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sz="2400" dirty="0"/>
              <a:t>Symmetric multiprocessing (SMP) is where each processor is self scheduling.</a:t>
            </a:r>
          </a:p>
          <a:p>
            <a:r>
              <a:rPr lang="en-US" altLang="en-US" sz="2400" dirty="0"/>
              <a:t>All threads may be in a common ready queue (a)</a:t>
            </a:r>
          </a:p>
          <a:p>
            <a:r>
              <a:rPr lang="en-US" altLang="en-US" sz="2400" dirty="0"/>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3412442"/>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233488"/>
            <a:ext cx="7669762" cy="4530725"/>
          </a:xfrm>
        </p:spPr>
        <p:txBody>
          <a:bodyPr/>
          <a:lstStyle/>
          <a:p>
            <a:r>
              <a:rPr lang="en-US" altLang="en-US" sz="2400" dirty="0"/>
              <a:t>Recent trend to place multiple processor cores on same physical chip</a:t>
            </a:r>
          </a:p>
          <a:p>
            <a:r>
              <a:rPr lang="en-US" altLang="en-US" sz="2400" dirty="0"/>
              <a:t>Faster and consumes less power</a:t>
            </a:r>
          </a:p>
          <a:p>
            <a:r>
              <a:rPr lang="en-US" altLang="en-US" sz="2400" dirty="0"/>
              <a:t>Multiple threads per core also growing</a:t>
            </a:r>
          </a:p>
          <a:p>
            <a:pPr lvl="1"/>
            <a:r>
              <a:rPr lang="en-US" altLang="en-US" sz="2400" dirty="0"/>
              <a:t>Takes advantage of memory stall to make progress on another thread while memory retrieve happens</a:t>
            </a:r>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6140" y="4535097"/>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1196975" y="221827"/>
            <a:ext cx="7489825" cy="576262"/>
          </a:xfrm>
        </p:spPr>
        <p:txBody>
          <a:bodyPr/>
          <a:lstStyle/>
          <a:p>
            <a:pPr eaLnBrk="1" hangingPunct="1"/>
            <a:r>
              <a:rPr lang="en-US" altLang="en-US" dirty="0"/>
              <a:t>Multithreaded Multicore System</a:t>
            </a:r>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7324" y="3441268"/>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890938" y="1519514"/>
            <a:ext cx="81018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400" dirty="0">
                <a:latin typeface="+mn-lt"/>
              </a:rPr>
              <a:t>Each core has &gt; 1 hardware threads. </a:t>
            </a:r>
          </a:p>
          <a:p>
            <a:pPr>
              <a:spcBef>
                <a:spcPct val="0"/>
              </a:spcBef>
              <a:buClrTx/>
              <a:buSzTx/>
              <a:buFontTx/>
              <a:buNone/>
            </a:pPr>
            <a:endParaRPr kumimoji="0" lang="en-US" altLang="en-US" sz="2400" dirty="0">
              <a:latin typeface="+mn-lt"/>
            </a:endParaRPr>
          </a:p>
          <a:p>
            <a:pPr>
              <a:spcBef>
                <a:spcPct val="0"/>
              </a:spcBef>
              <a:buClrTx/>
              <a:buSzTx/>
              <a:buFontTx/>
              <a:buNone/>
            </a:pPr>
            <a:r>
              <a:rPr kumimoji="0" lang="en-US" altLang="en-US" sz="2400" dirty="0">
                <a:latin typeface="+mn-lt"/>
              </a:rPr>
              <a:t>If one thread has a memory stall, switch to another thread</a:t>
            </a:r>
            <a:r>
              <a:rPr kumimoji="0" lang="en-US" altLang="en-US" dirty="0">
                <a:latin typeface="+mn-lt"/>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sz="2400" dirty="0"/>
              <a:t>Maximum CPU utilization obtained with multiprogramming</a:t>
            </a:r>
          </a:p>
          <a:p>
            <a:r>
              <a:rPr lang="en-US" altLang="en-US" sz="2400" dirty="0"/>
              <a:t>CPU–I/O Burst Cycle – Process execution consists of a </a:t>
            </a:r>
            <a:r>
              <a:rPr lang="en-US" altLang="en-US" sz="2400" b="1" dirty="0">
                <a:solidFill>
                  <a:srgbClr val="006699"/>
                </a:solidFill>
                <a:latin typeface="+mj-lt"/>
              </a:rPr>
              <a:t>cycle</a:t>
            </a:r>
            <a:r>
              <a:rPr lang="en-US" altLang="en-US" sz="2400" dirty="0"/>
              <a:t> of CPU execution and I/O wait</a:t>
            </a:r>
          </a:p>
          <a:p>
            <a:r>
              <a:rPr lang="en-US" altLang="en-US" sz="2400" b="1" dirty="0">
                <a:solidFill>
                  <a:srgbClr val="006699"/>
                </a:solidFill>
                <a:latin typeface="+mj-lt"/>
              </a:rPr>
              <a:t>CPU</a:t>
            </a:r>
            <a:r>
              <a:rPr lang="en-US" altLang="en-US" sz="2400" b="1" dirty="0">
                <a:solidFill>
                  <a:srgbClr val="3366FF"/>
                </a:solidFill>
              </a:rPr>
              <a:t> </a:t>
            </a:r>
            <a:r>
              <a:rPr lang="en-US" altLang="en-US" sz="2400" b="1" dirty="0">
                <a:solidFill>
                  <a:srgbClr val="006699"/>
                </a:solidFill>
                <a:latin typeface="+mj-lt"/>
              </a:rPr>
              <a:t>burst</a:t>
            </a:r>
            <a:r>
              <a:rPr lang="en-US" altLang="en-US" sz="2400" b="1" dirty="0">
                <a:solidFill>
                  <a:srgbClr val="3366FF"/>
                </a:solidFill>
              </a:rPr>
              <a:t> </a:t>
            </a:r>
            <a:r>
              <a:rPr lang="en-US" altLang="en-US" sz="2400" dirty="0"/>
              <a:t>followed by </a:t>
            </a:r>
            <a:r>
              <a:rPr lang="en-US" altLang="en-US" sz="2400" b="1" dirty="0">
                <a:solidFill>
                  <a:srgbClr val="006699"/>
                </a:solidFill>
                <a:latin typeface="+mj-lt"/>
              </a:rPr>
              <a:t>I/O burst</a:t>
            </a:r>
          </a:p>
          <a:p>
            <a:r>
              <a:rPr lang="en-US" altLang="en-US" sz="2400"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233488"/>
            <a:ext cx="3775075" cy="4530725"/>
          </a:xfrm>
        </p:spPr>
        <p:txBody>
          <a:bodyPr/>
          <a:lstStyle/>
          <a:p>
            <a:r>
              <a:rPr lang="en-US" altLang="en-US" sz="2400" b="1" dirty="0"/>
              <a:t>Chip-multithreading</a:t>
            </a:r>
            <a:r>
              <a:rPr lang="en-US" altLang="en-US" sz="2400" dirty="0"/>
              <a:t> (CMT) assigns each core multiple hardware threads. (Intel refers to this as </a:t>
            </a:r>
            <a:r>
              <a:rPr lang="en-US" altLang="en-US" sz="2400" b="1" dirty="0"/>
              <a:t>hyperthreading</a:t>
            </a:r>
            <a:r>
              <a:rPr lang="en-US" altLang="en-US" sz="2400" dirty="0"/>
              <a:t>.)</a:t>
            </a:r>
            <a:br>
              <a:rPr lang="en-US" altLang="en-US" sz="2400" dirty="0"/>
            </a:br>
            <a:endParaRPr lang="en-US" altLang="en-US" sz="2400" dirty="0"/>
          </a:p>
          <a:p>
            <a:r>
              <a:rPr lang="en-US" altLang="en-US" sz="2400"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33488"/>
            <a:ext cx="3284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215191"/>
            <a:ext cx="7557796" cy="576262"/>
          </a:xfrm>
        </p:spPr>
        <p:txBody>
          <a:bodyPr/>
          <a:lstStyle/>
          <a:p>
            <a:pPr eaLnBrk="1" hangingPunct="1"/>
            <a:r>
              <a:rPr lang="en-US" altLang="en-US" dirty="0"/>
              <a:t>Multithreaded Multicore System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21519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sz="2000" dirty="0"/>
              <a:t>Two levels of scheduling:</a:t>
            </a:r>
            <a:br>
              <a:rPr lang="en-US" altLang="en-US" sz="2000" dirty="0"/>
            </a:br>
            <a:endParaRPr lang="en-US" altLang="en-US" sz="2000" dirty="0"/>
          </a:p>
          <a:p>
            <a:pPr lvl="1">
              <a:buFont typeface="Arial" panose="020B0604020202020204" pitchFamily="34" charset="0"/>
              <a:buAutoNum type="arabicPeriod"/>
            </a:pPr>
            <a:r>
              <a:rPr lang="en-US" altLang="en-US" sz="2000" dirty="0"/>
              <a:t>The operating system deciding which software thread to run on a logical CPU</a:t>
            </a:r>
            <a:br>
              <a:rPr lang="en-US" altLang="en-US" sz="2000" dirty="0"/>
            </a:br>
            <a:endParaRPr lang="en-US" altLang="en-US" sz="2000" dirty="0" smtClean="0"/>
          </a:p>
          <a:p>
            <a:pPr lvl="1">
              <a:buFont typeface="Arial" panose="020B0604020202020204" pitchFamily="34" charset="0"/>
              <a:buAutoNum type="arabicPeriod"/>
            </a:pPr>
            <a:r>
              <a:rPr lang="en-US" altLang="en-US" sz="2000" dirty="0" smtClean="0"/>
              <a:t>How each core decides which hardware thread to run on the physical core.</a:t>
            </a: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45032" y="213569"/>
            <a:ext cx="7917024" cy="576263"/>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233488"/>
            <a:ext cx="7753739" cy="4808537"/>
          </a:xfrm>
        </p:spPr>
        <p:txBody>
          <a:bodyPr/>
          <a:lstStyle/>
          <a:p>
            <a:r>
              <a:rPr lang="en-US" altLang="en-US" sz="2400" dirty="0"/>
              <a:t>If SMP, need to keep all CPUs loaded for efficiency</a:t>
            </a:r>
          </a:p>
          <a:p>
            <a:r>
              <a:rPr lang="en-US" altLang="en-US" sz="2400" b="1" dirty="0">
                <a:solidFill>
                  <a:srgbClr val="006699"/>
                </a:solidFill>
                <a:latin typeface="+mj-lt"/>
              </a:rPr>
              <a:t>Load</a:t>
            </a:r>
            <a:r>
              <a:rPr lang="en-US" altLang="en-US" sz="2400" b="1" dirty="0">
                <a:solidFill>
                  <a:srgbClr val="3366FF"/>
                </a:solidFill>
              </a:rPr>
              <a:t> </a:t>
            </a:r>
            <a:r>
              <a:rPr lang="en-US" altLang="en-US" sz="2400" b="1" dirty="0">
                <a:solidFill>
                  <a:srgbClr val="006699"/>
                </a:solidFill>
                <a:latin typeface="+mj-lt"/>
              </a:rPr>
              <a:t>balancing</a:t>
            </a:r>
            <a:r>
              <a:rPr lang="en-US" altLang="en-US" sz="2400" b="1" dirty="0">
                <a:solidFill>
                  <a:srgbClr val="3366FF"/>
                </a:solidFill>
              </a:rPr>
              <a:t> </a:t>
            </a:r>
            <a:r>
              <a:rPr lang="en-US" altLang="en-US" sz="2400" dirty="0"/>
              <a:t>attempts to keep workload evenly distributed</a:t>
            </a:r>
          </a:p>
          <a:p>
            <a:r>
              <a:rPr lang="en-US" altLang="en-US" sz="2400" b="1" dirty="0">
                <a:solidFill>
                  <a:srgbClr val="006699"/>
                </a:solidFill>
                <a:latin typeface="+mj-lt"/>
              </a:rPr>
              <a:t>Push</a:t>
            </a:r>
            <a:r>
              <a:rPr lang="en-US" altLang="en-US" sz="2400" b="1" dirty="0">
                <a:solidFill>
                  <a:srgbClr val="3366FF"/>
                </a:solidFill>
              </a:rPr>
              <a:t> </a:t>
            </a:r>
            <a:r>
              <a:rPr lang="en-US" altLang="en-US" sz="2400" b="1" dirty="0">
                <a:solidFill>
                  <a:srgbClr val="006699"/>
                </a:solidFill>
                <a:latin typeface="+mj-lt"/>
              </a:rPr>
              <a:t>migration</a:t>
            </a:r>
            <a:r>
              <a:rPr lang="en-US" altLang="en-US" sz="2400" b="1" dirty="0">
                <a:solidFill>
                  <a:srgbClr val="3366FF"/>
                </a:solidFill>
              </a:rPr>
              <a:t> </a:t>
            </a:r>
            <a:r>
              <a:rPr lang="en-US" altLang="en-US" sz="2400" dirty="0"/>
              <a:t>– periodic task checks load on each processor, and if found pushes task from overloaded CPU to other CPUs</a:t>
            </a:r>
            <a:endParaRPr lang="en-US" altLang="en-US" sz="2400" b="1" dirty="0">
              <a:solidFill>
                <a:srgbClr val="3366FF"/>
              </a:solidFill>
            </a:endParaRPr>
          </a:p>
          <a:p>
            <a:r>
              <a:rPr lang="en-US" altLang="en-US" sz="2400" b="1" dirty="0">
                <a:solidFill>
                  <a:srgbClr val="006699"/>
                </a:solidFill>
                <a:latin typeface="+mj-lt"/>
              </a:rPr>
              <a:t>Pull</a:t>
            </a:r>
            <a:r>
              <a:rPr lang="en-US" altLang="en-US" sz="2400" b="1" dirty="0">
                <a:solidFill>
                  <a:srgbClr val="3366FF"/>
                </a:solidFill>
              </a:rPr>
              <a:t> </a:t>
            </a:r>
            <a:r>
              <a:rPr lang="en-US" altLang="en-US" sz="2400" b="1" dirty="0">
                <a:solidFill>
                  <a:srgbClr val="006699"/>
                </a:solidFill>
                <a:latin typeface="+mj-lt"/>
              </a:rPr>
              <a:t>migration</a:t>
            </a:r>
            <a:r>
              <a:rPr lang="en-US" altLang="en-US" sz="2400" b="1" dirty="0">
                <a:solidFill>
                  <a:srgbClr val="3366FF"/>
                </a:solidFill>
              </a:rPr>
              <a:t> </a:t>
            </a:r>
            <a:r>
              <a:rPr lang="en-US" altLang="en-US" sz="2400" dirty="0"/>
              <a:t>– idle processors pulls waiting task from busy processor</a:t>
            </a:r>
          </a:p>
          <a:p>
            <a:endParaRPr lang="en-US" altLang="en-US" sz="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890588" y="213569"/>
            <a:ext cx="8253411" cy="576263"/>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233488"/>
            <a:ext cx="7763069" cy="4808537"/>
          </a:xfrm>
        </p:spPr>
        <p:txBody>
          <a:bodyPr/>
          <a:lstStyle/>
          <a:p>
            <a:r>
              <a:rPr lang="en-US" altLang="en-US" sz="2000" dirty="0"/>
              <a:t>When a thread has been running on one processor, the </a:t>
            </a:r>
            <a:r>
              <a:rPr lang="en-US" altLang="en-US" sz="2000" dirty="0">
                <a:solidFill>
                  <a:srgbClr val="0000FF"/>
                </a:solidFill>
              </a:rPr>
              <a:t>cache</a:t>
            </a:r>
            <a:r>
              <a:rPr lang="en-US" altLang="en-US" sz="2000" dirty="0"/>
              <a:t> contents of that processor stores the memory accesses by that thread.</a:t>
            </a:r>
          </a:p>
          <a:p>
            <a:pPr lvl="1"/>
            <a:r>
              <a:rPr lang="en-US" altLang="en-US" sz="2000" dirty="0" smtClean="0"/>
              <a:t>Migrating the thread to another processor has high cost, and should be avoided</a:t>
            </a:r>
          </a:p>
          <a:p>
            <a:pPr lvl="1"/>
            <a:r>
              <a:rPr lang="en-US" altLang="en-US" sz="2000" dirty="0" smtClean="0"/>
              <a:t>We </a:t>
            </a:r>
            <a:r>
              <a:rPr lang="en-US" altLang="en-US" sz="2000" dirty="0"/>
              <a:t>refer to this as a thread having </a:t>
            </a:r>
            <a:r>
              <a:rPr lang="en-US" altLang="en-US" sz="2000" dirty="0">
                <a:solidFill>
                  <a:srgbClr val="0000FF"/>
                </a:solidFill>
              </a:rPr>
              <a:t>affinity</a:t>
            </a:r>
            <a:r>
              <a:rPr lang="en-US" altLang="en-US" sz="2000" dirty="0"/>
              <a:t> for a processor (i.e., “processor affinity”)</a:t>
            </a:r>
          </a:p>
          <a:p>
            <a:r>
              <a:rPr lang="en-US" altLang="en-US" sz="2000" b="1" smtClean="0"/>
              <a:t>Soft </a:t>
            </a:r>
            <a:r>
              <a:rPr lang="en-US" altLang="en-US" sz="2000" b="1" dirty="0"/>
              <a:t>affinity </a:t>
            </a:r>
            <a:r>
              <a:rPr lang="en-US" altLang="en-US" sz="2000" dirty="0"/>
              <a:t>– the operating system attempts to keep a thread running on the same processor, but no guarantees.</a:t>
            </a:r>
          </a:p>
          <a:p>
            <a:r>
              <a:rPr lang="en-US" altLang="en-US" sz="2000" b="1" dirty="0"/>
              <a:t>Hard affinity </a:t>
            </a:r>
            <a:r>
              <a:rPr lang="en-US" altLang="en-US" sz="2000" dirty="0"/>
              <a:t>– allows a process to specify a set of processors it may run on.</a:t>
            </a:r>
          </a:p>
          <a:p>
            <a:endParaRPr lang="en-US" altLang="en-US" sz="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229606"/>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2252663"/>
            <a:ext cx="62626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192213"/>
            <a:ext cx="72783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mn-lt"/>
              </a:rPr>
              <a:t>If the operating system is </a:t>
            </a:r>
            <a:r>
              <a:rPr kumimoji="0" lang="en-US" altLang="en-US" sz="2000" b="1" dirty="0">
                <a:latin typeface="+mn-lt"/>
              </a:rPr>
              <a:t>NUMA-aware</a:t>
            </a:r>
            <a:r>
              <a:rPr kumimoji="0" lang="en-US" altLang="en-US" sz="2000" dirty="0">
                <a:latin typeface="+mn-lt"/>
              </a:rPr>
              <a:t>, it will assign memory closes to the CPU the thread is running 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221827"/>
            <a:ext cx="7821612" cy="576262"/>
          </a:xfrm>
        </p:spPr>
        <p:txBody>
          <a:bodyPr/>
          <a:lstStyle/>
          <a:p>
            <a:pPr eaLnBrk="1" hangingPunct="1"/>
            <a:r>
              <a:rPr lang="en-US" altLang="en-US" dirty="0">
                <a:solidFill>
                  <a:schemeClr val="bg1">
                    <a:lumMod val="75000"/>
                  </a:schemeClr>
                </a:solidFill>
              </a:rPr>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233488"/>
            <a:ext cx="7740391" cy="4530725"/>
          </a:xfrm>
        </p:spPr>
        <p:txBody>
          <a:bodyPr/>
          <a:lstStyle/>
          <a:p>
            <a:r>
              <a:rPr lang="en-US" altLang="en-US" sz="2400" dirty="0"/>
              <a:t>Can present obvious challenges</a:t>
            </a:r>
          </a:p>
          <a:p>
            <a:r>
              <a:rPr lang="en-US" altLang="en-US" sz="2400" b="1" dirty="0">
                <a:solidFill>
                  <a:srgbClr val="006699"/>
                </a:solidFill>
                <a:latin typeface="+mj-lt"/>
              </a:rPr>
              <a:t>Soft real-time systems </a:t>
            </a:r>
            <a:r>
              <a:rPr lang="en-US" altLang="en-US" sz="2400" dirty="0"/>
              <a:t>– Critical real-time tasks have the highest priority, but no guarantee as to when tasks will be scheduled</a:t>
            </a:r>
          </a:p>
          <a:p>
            <a:r>
              <a:rPr lang="en-US" altLang="en-US" sz="2400"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221827"/>
            <a:ext cx="7821612" cy="576262"/>
          </a:xfrm>
        </p:spPr>
        <p:txBody>
          <a:bodyPr/>
          <a:lstStyle/>
          <a:p>
            <a:pPr eaLnBrk="1" hangingPunct="1"/>
            <a:r>
              <a:rPr lang="en-US" altLang="en-US" dirty="0">
                <a:solidFill>
                  <a:schemeClr val="bg1">
                    <a:lumMod val="75000"/>
                  </a:schemeClr>
                </a:solidFill>
              </a:rPr>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233488"/>
            <a:ext cx="3755611" cy="4530725"/>
          </a:xfrm>
        </p:spPr>
        <p:txBody>
          <a:bodyPr/>
          <a:lstStyle/>
          <a:p>
            <a:r>
              <a:rPr lang="en-US" altLang="en-US" sz="2000" dirty="0" smtClean="0"/>
              <a:t>Event </a:t>
            </a:r>
            <a:r>
              <a:rPr lang="en-US" altLang="en-US" sz="2000" dirty="0"/>
              <a:t>latency – the amount of time that elapses from when an event occurs to when it is serviced.</a:t>
            </a:r>
          </a:p>
          <a:p>
            <a:r>
              <a:rPr lang="en-US" altLang="en-US" sz="2000" dirty="0"/>
              <a:t>Two types of latencies affect performance</a:t>
            </a:r>
          </a:p>
          <a:p>
            <a:pPr lvl="1">
              <a:buFont typeface="Arial" panose="020B0604020202020204" pitchFamily="34" charset="0"/>
              <a:buAutoNum type="arabicPeriod"/>
            </a:pPr>
            <a:r>
              <a:rPr lang="en-US" altLang="en-US" sz="2000" dirty="0"/>
              <a:t> </a:t>
            </a:r>
            <a:r>
              <a:rPr lang="en-US" altLang="en-US" sz="2000" b="1" dirty="0"/>
              <a:t>Interrupt latency </a:t>
            </a:r>
            <a:r>
              <a:rPr lang="en-US" altLang="en-US" sz="2000" dirty="0"/>
              <a:t>– time from arrival of interrupt to start of routine that services interrupt</a:t>
            </a:r>
          </a:p>
          <a:p>
            <a:pPr lvl="1">
              <a:buFont typeface="Arial" panose="020B0604020202020204" pitchFamily="34" charset="0"/>
              <a:buAutoNum type="arabicPeriod"/>
            </a:pPr>
            <a:r>
              <a:rPr lang="en-US" altLang="en-US" sz="2000" dirty="0"/>
              <a:t> </a:t>
            </a:r>
            <a:r>
              <a:rPr lang="en-US" altLang="en-US" sz="2000" b="1" dirty="0"/>
              <a:t>Dispatch latency </a:t>
            </a:r>
            <a:r>
              <a:rPr lang="en-US" altLang="en-US" sz="2000"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46062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219111"/>
            <a:ext cx="8229600" cy="576262"/>
          </a:xfrm>
        </p:spPr>
        <p:txBody>
          <a:bodyPr/>
          <a:lstStyle/>
          <a:p>
            <a:r>
              <a:rPr lang="en-US" altLang="en-US" dirty="0"/>
              <a:t/>
            </a:r>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9778" y="1361562"/>
            <a:ext cx="5195544" cy="491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216747"/>
            <a:ext cx="7821613" cy="576263"/>
          </a:xfrm>
        </p:spPr>
        <p:txBody>
          <a:bodyPr/>
          <a:lstStyle/>
          <a:p>
            <a:pPr eaLnBrk="1" hangingPunct="1"/>
            <a:r>
              <a:rPr lang="en-US" altLang="en-US" dirty="0"/>
              <a:t/>
            </a:r>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384300"/>
            <a:ext cx="2633663" cy="4530725"/>
          </a:xfrm>
        </p:spPr>
        <p:txBody>
          <a:bodyPr/>
          <a:lstStyle/>
          <a:p>
            <a:r>
              <a:rPr lang="en-US" altLang="en-US" sz="2000" dirty="0"/>
              <a:t>Conflict phase of dispatch latency:</a:t>
            </a:r>
          </a:p>
          <a:p>
            <a:pPr lvl="1">
              <a:buFont typeface="Arial" panose="020B0604020202020204" pitchFamily="34" charset="0"/>
              <a:buAutoNum type="arabicPeriod"/>
            </a:pPr>
            <a:r>
              <a:rPr lang="en-US" altLang="en-US" sz="2000" dirty="0"/>
              <a:t>Preemption of any process running in kernel mode</a:t>
            </a:r>
          </a:p>
          <a:p>
            <a:pPr lvl="1">
              <a:buFont typeface="Arial" panose="020B0604020202020204" pitchFamily="34" charset="0"/>
              <a:buAutoNum type="arabicPeriod"/>
            </a:pPr>
            <a:r>
              <a:rPr lang="en-US" altLang="en-US" sz="2000"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4823" y="1848466"/>
            <a:ext cx="4903788" cy="360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sz="2000" dirty="0"/>
              <a:t>For real-time scheduling, scheduler must support preemptive, priority-based scheduling</a:t>
            </a:r>
          </a:p>
          <a:p>
            <a:pPr lvl="1"/>
            <a:r>
              <a:rPr lang="en-US" altLang="en-US" sz="2000" dirty="0"/>
              <a:t>But only guarantees soft real-time</a:t>
            </a:r>
          </a:p>
          <a:p>
            <a:r>
              <a:rPr lang="en-US" altLang="en-US" sz="2000" dirty="0"/>
              <a:t>For hard real-time must also provide ability to meet deadlines</a:t>
            </a:r>
          </a:p>
          <a:p>
            <a:r>
              <a:rPr lang="en-US" altLang="en-US" sz="2000" dirty="0"/>
              <a:t>Processes have new characteristics: </a:t>
            </a:r>
            <a:r>
              <a:rPr lang="en-US" altLang="en-US" sz="2000" b="1" dirty="0">
                <a:solidFill>
                  <a:srgbClr val="006699"/>
                </a:solidFill>
                <a:latin typeface="+mj-lt"/>
              </a:rPr>
              <a:t>periodic</a:t>
            </a:r>
            <a:r>
              <a:rPr lang="en-US" altLang="en-US" sz="2000" dirty="0"/>
              <a:t> ones require CPU at constant intervals</a:t>
            </a:r>
          </a:p>
          <a:p>
            <a:pPr lvl="1"/>
            <a:r>
              <a:rPr lang="en-US" altLang="en-US" sz="2000" dirty="0"/>
              <a:t>Has processing time </a:t>
            </a:r>
            <a:r>
              <a:rPr lang="en-US" altLang="en-US" sz="2000" i="1" dirty="0"/>
              <a:t>t</a:t>
            </a:r>
            <a:r>
              <a:rPr lang="en-US" altLang="en-US" sz="2000" dirty="0"/>
              <a:t>, deadline </a:t>
            </a:r>
            <a:r>
              <a:rPr lang="en-US" altLang="en-US" sz="2000" i="1" dirty="0"/>
              <a:t>d, </a:t>
            </a:r>
            <a:r>
              <a:rPr lang="en-US" altLang="en-US" sz="2000" dirty="0"/>
              <a:t>period </a:t>
            </a:r>
            <a:r>
              <a:rPr lang="en-US" altLang="en-US" sz="2000" i="1" dirty="0"/>
              <a:t>p</a:t>
            </a:r>
          </a:p>
          <a:p>
            <a:pPr lvl="1"/>
            <a:r>
              <a:rPr lang="en-US" altLang="en-US" sz="2000" dirty="0"/>
              <a:t>0 ≤ </a:t>
            </a:r>
            <a:r>
              <a:rPr lang="en-US" altLang="en-US" sz="2000" i="1" dirty="0"/>
              <a:t>t</a:t>
            </a:r>
            <a:r>
              <a:rPr lang="en-US" altLang="en-US" sz="2000" dirty="0"/>
              <a:t> ≤ </a:t>
            </a:r>
            <a:r>
              <a:rPr lang="en-US" altLang="en-US" sz="2000" i="1" dirty="0"/>
              <a:t>d</a:t>
            </a:r>
            <a:r>
              <a:rPr lang="en-US" altLang="en-US" sz="2000" dirty="0"/>
              <a:t> ≤ </a:t>
            </a:r>
            <a:r>
              <a:rPr lang="en-US" altLang="en-US" sz="2000" i="1" dirty="0"/>
              <a:t>p</a:t>
            </a:r>
          </a:p>
          <a:p>
            <a:pPr lvl="1"/>
            <a:r>
              <a:rPr lang="en-US" altLang="en-US" sz="2000" b="1" dirty="0">
                <a:solidFill>
                  <a:srgbClr val="006699"/>
                </a:solidFill>
                <a:latin typeface="+mj-lt"/>
              </a:rPr>
              <a:t>Rate</a:t>
            </a:r>
            <a:r>
              <a:rPr lang="en-US" altLang="en-US" sz="2000" dirty="0"/>
              <a:t> of periodic task is 1/</a:t>
            </a:r>
            <a:r>
              <a:rPr lang="en-US" altLang="en-US" sz="2000" i="1" dirty="0"/>
              <a:t>p</a:t>
            </a:r>
            <a:endParaRPr lang="en-US" altLang="en-US" sz="2000"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731954"/>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49151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400" dirty="0">
                <a:latin typeface="Verdana" panose="020B0604030504040204" pitchFamily="34" charset="0"/>
              </a:rPr>
              <a:t>Large number of short bursts</a:t>
            </a:r>
          </a:p>
          <a:p>
            <a:pPr>
              <a:spcBef>
                <a:spcPct val="0"/>
              </a:spcBef>
              <a:buClrTx/>
              <a:buSzTx/>
              <a:buFontTx/>
              <a:buNone/>
            </a:pPr>
            <a:endParaRPr kumimoji="0" lang="en-US" altLang="en-US" sz="2400" dirty="0">
              <a:latin typeface="Verdana" panose="020B0604030504040204" pitchFamily="34" charset="0"/>
            </a:endParaRPr>
          </a:p>
          <a:p>
            <a:pPr>
              <a:spcBef>
                <a:spcPct val="0"/>
              </a:spcBef>
              <a:buClrTx/>
              <a:buSzTx/>
              <a:buFontTx/>
              <a:buNone/>
            </a:pPr>
            <a:r>
              <a:rPr kumimoji="0" lang="en-US" altLang="en-US" sz="2400" dirty="0">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5381" y="2837484"/>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231158"/>
            <a:ext cx="7810500" cy="576262"/>
          </a:xfrm>
        </p:spPr>
        <p:txBody>
          <a:bodyPr/>
          <a:lstStyle/>
          <a:p>
            <a:pPr eaLnBrk="1" hangingPunct="1"/>
            <a:r>
              <a:rPr lang="en-US" altLang="en-US" dirty="0">
                <a:solidFill>
                  <a:schemeClr val="bg1">
                    <a:lumMod val="75000"/>
                  </a:schemeClr>
                </a:solidFill>
              </a:rPr>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298575"/>
            <a:ext cx="7351713" cy="4483100"/>
          </a:xfrm>
        </p:spPr>
        <p:txBody>
          <a:bodyPr/>
          <a:lstStyle/>
          <a:p>
            <a:r>
              <a:rPr lang="en-US" altLang="en-US" sz="2400" dirty="0"/>
              <a:t>A priority is assigned based on the inverse of its period</a:t>
            </a:r>
          </a:p>
          <a:p>
            <a:endParaRPr lang="en-US" altLang="en-US" sz="1000" dirty="0"/>
          </a:p>
          <a:p>
            <a:r>
              <a:rPr lang="en-US" altLang="en-US" sz="2400" dirty="0"/>
              <a:t>Shorter periods = higher priority;</a:t>
            </a:r>
          </a:p>
          <a:p>
            <a:endParaRPr lang="en-US" altLang="en-US" sz="1000" dirty="0"/>
          </a:p>
          <a:p>
            <a:r>
              <a:rPr lang="en-US" altLang="en-US" sz="2400" dirty="0"/>
              <a:t>Longer periods = lower priority</a:t>
            </a:r>
          </a:p>
          <a:p>
            <a:endParaRPr lang="en-US" altLang="en-US" sz="1000" dirty="0"/>
          </a:p>
          <a:p>
            <a:r>
              <a:rPr lang="en-US" altLang="en-US" sz="2400" dirty="0"/>
              <a:t>P</a:t>
            </a:r>
            <a:r>
              <a:rPr lang="en-US" altLang="en-US" sz="2400" baseline="-25000" dirty="0"/>
              <a:t>1</a:t>
            </a:r>
            <a:r>
              <a:rPr lang="en-US" altLang="en-US" sz="2400" dirty="0"/>
              <a:t> is assigned a higher priority than P</a:t>
            </a:r>
            <a:r>
              <a:rPr lang="en-US" altLang="en-US" sz="2400" baseline="-25000" dirty="0"/>
              <a:t>2</a:t>
            </a:r>
            <a:r>
              <a:rPr lang="en-US" altLang="en-US" sz="2400" dirty="0"/>
              <a:t>.</a:t>
            </a:r>
            <a:r>
              <a:rPr lang="en-US" altLang="en-US" dirty="0"/>
              <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837" y="4589049"/>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923207" y="194522"/>
            <a:ext cx="8077200" cy="609600"/>
          </a:xfrm>
        </p:spPr>
        <p:txBody>
          <a:bodyPr/>
          <a:lstStyle/>
          <a:p>
            <a:pPr eaLnBrk="1" hangingPunct="1"/>
            <a:r>
              <a:rPr lang="en-US" altLang="en-US" sz="2400" dirty="0"/>
              <a:t>Missed Deadlines with Rate Monotonic Scheduling</a:t>
            </a:r>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398713"/>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1368858" y="1370585"/>
            <a:ext cx="7100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400" dirty="0">
                <a:latin typeface="+mn-lt"/>
              </a:rPr>
              <a:t>Process P2 misses finishing its deadline at time 80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081088" y="228830"/>
            <a:ext cx="7694612" cy="576262"/>
          </a:xfrm>
        </p:spPr>
        <p:txBody>
          <a:bodyPr/>
          <a:lstStyle/>
          <a:p>
            <a:pPr eaLnBrk="1" hangingPunct="1"/>
            <a:r>
              <a:rPr lang="en-US" altLang="en-US" sz="3000" dirty="0">
                <a:solidFill>
                  <a:schemeClr val="bg1">
                    <a:lumMod val="75000"/>
                  </a:schemeClr>
                </a:solidFill>
              </a:rPr>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sz="2400" dirty="0"/>
              <a:t>Priorities are assigned according to deadlines:</a:t>
            </a:r>
            <a:br>
              <a:rPr lang="en-US" altLang="en-US" sz="2400" dirty="0"/>
            </a:br>
            <a:r>
              <a:rPr lang="en-US" altLang="en-US" sz="2400" dirty="0"/>
              <a:t/>
            </a:r>
            <a:br>
              <a:rPr lang="en-US" altLang="en-US" sz="2400" dirty="0"/>
            </a:br>
            <a:r>
              <a:rPr lang="en-US" altLang="en-US" sz="2400" dirty="0"/>
              <a:t>the earlier the deadline, the higher the priority;</a:t>
            </a:r>
          </a:p>
          <a:p>
            <a:pPr>
              <a:buFont typeface="Monotype Sorts" pitchFamily="-84" charset="2"/>
              <a:buNone/>
            </a:pPr>
            <a:r>
              <a:rPr lang="en-US" altLang="en-US" sz="2400" dirty="0"/>
              <a:t>	the later the deadline, the lower the priority</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6206" y="3498850"/>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298575"/>
            <a:ext cx="7679094" cy="4483100"/>
          </a:xfrm>
        </p:spPr>
        <p:txBody>
          <a:bodyPr/>
          <a:lstStyle/>
          <a:p>
            <a:r>
              <a:rPr lang="en-US" altLang="en-US" sz="2400" i="1" dirty="0"/>
              <a:t>T</a:t>
            </a:r>
            <a:r>
              <a:rPr lang="en-US" altLang="en-US" sz="2400" dirty="0"/>
              <a:t> shares are allocated among all processes in the system</a:t>
            </a:r>
          </a:p>
          <a:p>
            <a:r>
              <a:rPr lang="en-US" altLang="en-US" sz="2400" dirty="0"/>
              <a:t>An application receives </a:t>
            </a:r>
            <a:r>
              <a:rPr lang="en-US" altLang="en-US" sz="2400" i="1" dirty="0"/>
              <a:t>N</a:t>
            </a:r>
            <a:r>
              <a:rPr lang="en-US" altLang="en-US" sz="2400" dirty="0"/>
              <a:t> shares where </a:t>
            </a:r>
            <a:r>
              <a:rPr lang="en-US" altLang="en-US" sz="2400" i="1" dirty="0"/>
              <a:t>N &lt; T</a:t>
            </a:r>
            <a:endParaRPr lang="en-US" altLang="en-US" sz="2400" dirty="0"/>
          </a:p>
          <a:p>
            <a:r>
              <a:rPr lang="en-US" altLang="en-US" sz="2400" dirty="0"/>
              <a:t>This ensures each application will receive </a:t>
            </a:r>
            <a:r>
              <a:rPr lang="en-US" altLang="en-US" sz="2400" b="1" i="1" dirty="0"/>
              <a:t>N</a:t>
            </a:r>
            <a:r>
              <a:rPr lang="en-US" altLang="en-US" sz="2400" i="1" dirty="0"/>
              <a:t> / T</a:t>
            </a:r>
            <a:r>
              <a:rPr lang="en-US" altLang="en-US" sz="2400" dirty="0"/>
              <a:t> of the total processor time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482600" y="227013"/>
            <a:ext cx="8229600" cy="576262"/>
          </a:xfrm>
        </p:spPr>
        <p:txBody>
          <a:bodyPr/>
          <a:lstStyle/>
          <a:p>
            <a:pPr eaLnBrk="1" hangingPunct="1"/>
            <a:r>
              <a:rPr lang="en-US" altLang="en-US" dirty="0">
                <a:solidFill>
                  <a:schemeClr val="bg1">
                    <a:lumMod val="75000"/>
                  </a:schemeClr>
                </a:solidFill>
              </a:rPr>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184275"/>
            <a:ext cx="7753739" cy="4483100"/>
          </a:xfrm>
        </p:spPr>
        <p:txBody>
          <a:bodyPr/>
          <a:lstStyle/>
          <a:p>
            <a:pPr marL="344488" indent="-344488"/>
            <a:r>
              <a:rPr lang="en-US" altLang="en-US" sz="2000" dirty="0"/>
              <a:t>The POSIX.1b standard</a:t>
            </a:r>
          </a:p>
          <a:p>
            <a:pPr marL="344488" indent="-344488"/>
            <a:r>
              <a:rPr lang="en-US" altLang="en-US" sz="2000" dirty="0"/>
              <a:t>API provides functions for managing real-time threads</a:t>
            </a:r>
          </a:p>
          <a:p>
            <a:pPr marL="344488" indent="-344488"/>
            <a:r>
              <a:rPr lang="en-US" altLang="en-US" sz="2000" dirty="0"/>
              <a:t>Defines two scheduling classes for real-time threads:</a:t>
            </a:r>
            <a:endParaRPr lang="en-US" altLang="en-US" sz="1050" dirty="0"/>
          </a:p>
          <a:p>
            <a:pPr marL="744538" lvl="1" indent="-344488">
              <a:buFont typeface="Arial" panose="020B0604020202020204" pitchFamily="34" charset="0"/>
              <a:buAutoNum type="arabicPeriod"/>
            </a:pPr>
            <a:r>
              <a:rPr lang="en-US" altLang="en-US" sz="2000"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sz="2000" dirty="0"/>
              <a:t>SCHED_RR - similar to SCHED_FIFO except time-slicing occurs for threads of equal priority</a:t>
            </a:r>
          </a:p>
          <a:p>
            <a:pPr marL="344488" indent="-344488"/>
            <a:r>
              <a:rPr lang="en-US" altLang="en-US" sz="2000" dirty="0"/>
              <a:t>Defines two functions for getting and setting scheduling policy:</a:t>
            </a:r>
          </a:p>
          <a:p>
            <a:pPr marL="744538" lvl="1" indent="-344488">
              <a:buFont typeface="Arial" panose="020B0604020202020204" pitchFamily="34" charset="0"/>
              <a:buAutoNum type="arabicPeriod"/>
            </a:pPr>
            <a:r>
              <a:rPr lang="en-US" altLang="en-US" sz="2000" dirty="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pthread_attr_getsched_policy</a:t>
            </a:r>
            <a:r>
              <a:rPr lang="en-US" altLang="en-US" sz="2000" b="1" dirty="0">
                <a:latin typeface="Courier New" panose="02070309020205020404" pitchFamily="49" charset="0"/>
                <a:cs typeface="Courier New" panose="02070309020205020404" pitchFamily="49" charset="0"/>
              </a:rPr>
              <a:t>(</a:t>
            </a:r>
            <a:r>
              <a:rPr lang="en-US" altLang="en-US" sz="2000" b="1" dirty="0" err="1">
                <a:latin typeface="Courier New" panose="02070309020205020404" pitchFamily="49" charset="0"/>
                <a:cs typeface="Courier New" panose="02070309020205020404" pitchFamily="49" charset="0"/>
              </a:rPr>
              <a:t>pthread_attr_t</a:t>
            </a:r>
            <a:r>
              <a:rPr lang="en-US" altLang="en-US" sz="2000" b="1" dirty="0">
                <a:latin typeface="Courier New" panose="02070309020205020404" pitchFamily="49" charset="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attr</a:t>
            </a:r>
            <a:r>
              <a:rPr lang="en-US" altLang="en-US" sz="2000" b="1" dirty="0">
                <a:latin typeface="Courier New" panose="02070309020205020404" pitchFamily="49" charset="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int</a:t>
            </a:r>
            <a:r>
              <a:rPr lang="en-US" altLang="en-US" sz="2000"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sz="2000" dirty="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pthread_attr_setsched_policy</a:t>
            </a:r>
            <a:r>
              <a:rPr lang="en-US" altLang="en-US" sz="2000" b="1" dirty="0">
                <a:latin typeface="Courier New" panose="02070309020205020404" pitchFamily="49" charset="0"/>
                <a:cs typeface="Courier New" panose="02070309020205020404" pitchFamily="49" charset="0"/>
              </a:rPr>
              <a:t>(</a:t>
            </a:r>
            <a:r>
              <a:rPr lang="en-US" altLang="en-US" sz="2000" b="1" dirty="0" err="1">
                <a:latin typeface="Courier New" panose="02070309020205020404" pitchFamily="49" charset="0"/>
                <a:cs typeface="Courier New" panose="02070309020205020404" pitchFamily="49" charset="0"/>
              </a:rPr>
              <a:t>pthread_attr_t</a:t>
            </a:r>
            <a:r>
              <a:rPr lang="en-US" altLang="en-US" sz="2000" b="1" dirty="0">
                <a:latin typeface="Courier New" panose="02070309020205020404" pitchFamily="49" charset="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attr</a:t>
            </a:r>
            <a:r>
              <a:rPr lang="en-US" altLang="en-US" sz="2000" b="1" dirty="0">
                <a:latin typeface="Courier New" panose="02070309020205020404" pitchFamily="49" charset="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int</a:t>
            </a:r>
            <a:r>
              <a:rPr lang="en-US" altLang="en-US" sz="2000" b="1" dirty="0">
                <a:latin typeface="Courier New" panose="02070309020205020404" pitchFamily="49" charset="0"/>
                <a:cs typeface="Courier New" panose="02070309020205020404" pitchFamily="49" charset="0"/>
              </a:rPr>
              <a:t> policy)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221827"/>
            <a:ext cx="7745412" cy="576262"/>
          </a:xfrm>
        </p:spPr>
        <p:txBody>
          <a:bodyPr/>
          <a:lstStyle/>
          <a:p>
            <a:pPr eaLnBrk="1" hangingPunct="1"/>
            <a:r>
              <a:rPr lang="en-US" altLang="en-US" dirty="0">
                <a:solidFill>
                  <a:schemeClr val="bg1">
                    <a:lumMod val="75000"/>
                  </a:schemeClr>
                </a:solidFill>
              </a:rPr>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a:latin typeface="Courier New" panose="02070309020205020404" pitchFamily="49" charset="0"/>
              </a:rPr>
              <a:t>#include &lt;pthread.h&gt; </a:t>
            </a:r>
          </a:p>
          <a:p>
            <a:pPr marL="0" indent="0">
              <a:buFont typeface="Monotype Sorts" pitchFamily="-84" charset="2"/>
              <a:buNone/>
            </a:pPr>
            <a:r>
              <a:rPr lang="en-US" altLang="en-US" sz="1500">
                <a:latin typeface="Courier New" panose="02070309020205020404" pitchFamily="49" charset="0"/>
              </a:rPr>
              <a:t>#include &lt;stdio.h&gt; </a:t>
            </a:r>
          </a:p>
          <a:p>
            <a:pPr marL="0" indent="0">
              <a:buFont typeface="Monotype Sorts" pitchFamily="-84" charset="2"/>
              <a:buNone/>
            </a:pPr>
            <a:r>
              <a:rPr lang="en-US" altLang="en-US" sz="1500">
                <a:latin typeface="Courier New" panose="02070309020205020404" pitchFamily="49" charset="0"/>
              </a:rPr>
              <a:t>#define NUM_THREADS 5 </a:t>
            </a:r>
          </a:p>
          <a:p>
            <a:pPr marL="0" indent="0">
              <a:buFont typeface="Monotype Sorts" pitchFamily="-84" charset="2"/>
              <a:buNone/>
            </a:pPr>
            <a:r>
              <a:rPr lang="en-US" altLang="en-US" sz="1500">
                <a:latin typeface="Courier New" panose="02070309020205020404" pitchFamily="49" charset="0"/>
              </a:rPr>
              <a:t>int main(int argc, char *argv[]) </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int i, policy;</a:t>
            </a:r>
            <a:br>
              <a:rPr lang="en-US" altLang="en-US" sz="1500">
                <a:latin typeface="Courier New" panose="02070309020205020404" pitchFamily="49" charset="0"/>
              </a:rPr>
            </a:br>
            <a:r>
              <a:rPr lang="en-US" altLang="en-US" sz="1500">
                <a:latin typeface="Courier New" panose="02070309020205020404" pitchFamily="49" charset="0"/>
              </a:rPr>
              <a:t>   pthread_t_tid[NUM_THREADS]; </a:t>
            </a:r>
          </a:p>
          <a:p>
            <a:pPr marL="0" indent="0">
              <a:buFont typeface="Monotype Sorts" pitchFamily="-84" charset="2"/>
              <a:buNone/>
            </a:pPr>
            <a:r>
              <a:rPr lang="en-US" altLang="en-US" sz="1500">
                <a:latin typeface="Courier New" panose="02070309020205020404" pitchFamily="49" charset="0"/>
              </a:rPr>
              <a:t>   pthread_attr_t attr; </a:t>
            </a:r>
          </a:p>
          <a:p>
            <a:pPr marL="0" indent="0">
              <a:buFont typeface="Monotype Sorts" pitchFamily="-84" charset="2"/>
              <a:buNone/>
            </a:pPr>
            <a:r>
              <a:rPr lang="en-US" altLang="en-US" sz="1500">
                <a:latin typeface="Courier New" panose="02070309020205020404" pitchFamily="49" charset="0"/>
              </a:rPr>
              <a:t>   /* get the default attributes */ </a:t>
            </a:r>
          </a:p>
          <a:p>
            <a:pPr marL="0" indent="0">
              <a:buFont typeface="Monotype Sorts" pitchFamily="-84" charset="2"/>
              <a:buNone/>
            </a:pPr>
            <a:r>
              <a:rPr lang="en-US" altLang="en-US" sz="1500">
                <a:latin typeface="Courier New" panose="02070309020205020404" pitchFamily="49" charset="0"/>
              </a:rPr>
              <a:t>   pthread_attr_init(&amp;attr); </a:t>
            </a:r>
          </a:p>
          <a:p>
            <a:pPr marL="0" indent="0">
              <a:buFont typeface="Monotype Sorts" pitchFamily="-84" charset="2"/>
              <a:buNone/>
            </a:pPr>
            <a:r>
              <a:rPr lang="en-US" altLang="en-US" sz="1500">
                <a:latin typeface="Courier New" panose="02070309020205020404" pitchFamily="49" charset="0"/>
              </a:rPr>
              <a:t>   /* get the current scheduling policy */</a:t>
            </a:r>
            <a:br>
              <a:rPr lang="en-US" altLang="en-US" sz="1500">
                <a:latin typeface="Courier New" panose="02070309020205020404" pitchFamily="49" charset="0"/>
              </a:rPr>
            </a:br>
            <a:r>
              <a:rPr lang="en-US" altLang="en-US" sz="1500">
                <a:latin typeface="Courier New" panose="02070309020205020404" pitchFamily="49" charset="0"/>
              </a:rPr>
              <a:t>   if (pthread_attr_getschedpolicy(&amp;attr, &amp;policy) != 0) </a:t>
            </a:r>
          </a:p>
          <a:p>
            <a:pPr marL="0" indent="0">
              <a:buFont typeface="Monotype Sorts" pitchFamily="-84" charset="2"/>
              <a:buNone/>
            </a:pPr>
            <a:r>
              <a:rPr lang="en-US" altLang="en-US" sz="1500">
                <a:latin typeface="Courier New" panose="02070309020205020404" pitchFamily="49" charset="0"/>
              </a:rPr>
              <a:t>      fprintf(stderr, "Unable to get policy.\n"); </a:t>
            </a:r>
          </a:p>
          <a:p>
            <a:pPr marL="0" indent="0">
              <a:buFont typeface="Monotype Sorts" pitchFamily="-84" charset="2"/>
              <a:buNone/>
            </a:pPr>
            <a:r>
              <a:rPr lang="en-US" altLang="en-US" sz="1500">
                <a:latin typeface="Courier New" panose="02070309020205020404" pitchFamily="49" charset="0"/>
              </a:rPr>
              <a:t>   else { </a:t>
            </a:r>
          </a:p>
          <a:p>
            <a:pPr marL="0" indent="0">
              <a:buFont typeface="Monotype Sorts" pitchFamily="-84" charset="2"/>
              <a:buNone/>
            </a:pPr>
            <a:r>
              <a:rPr lang="en-US" altLang="en-US" sz="1500">
                <a:latin typeface="Courier New" panose="02070309020205020404" pitchFamily="49" charset="0"/>
              </a:rPr>
              <a:t>      if (policy == SCHED_OTHER) printf("SCHED_OTHER\n"); </a:t>
            </a:r>
          </a:p>
          <a:p>
            <a:pPr marL="0" indent="0">
              <a:buFont typeface="Monotype Sorts" pitchFamily="-84" charset="2"/>
              <a:buNone/>
            </a:pPr>
            <a:r>
              <a:rPr lang="en-US" altLang="en-US" sz="1500">
                <a:latin typeface="Courier New" panose="02070309020205020404" pitchFamily="49" charset="0"/>
              </a:rPr>
              <a:t>      else if (policy == SCHED_RR) printf("SCHED_RR\n"); </a:t>
            </a:r>
          </a:p>
          <a:p>
            <a:pPr marL="0" indent="0">
              <a:buFont typeface="Monotype Sorts" pitchFamily="-84" charset="2"/>
              <a:buNone/>
            </a:pPr>
            <a:r>
              <a:rPr lang="en-US" altLang="en-US" sz="1500">
                <a:latin typeface="Courier New" panose="02070309020205020404" pitchFamily="49" charset="0"/>
              </a:rPr>
              <a:t>      else if (policy == SCHED_FIFO) printf("SCHED_FIFO\n"); </a:t>
            </a:r>
          </a:p>
          <a:p>
            <a:pPr marL="0" indent="0">
              <a:buFont typeface="Monotype Sorts" pitchFamily="-84" charset="2"/>
              <a:buNone/>
            </a:pPr>
            <a:r>
              <a:rPr lang="en-US" altLang="en-US" sz="1500">
                <a:latin typeface="Courier New" panose="02070309020205020404" pitchFamily="49" charset="0"/>
              </a:rPr>
              <a:t>   }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a:latin typeface="Courier New" panose="02070309020205020404" pitchFamily="49" charset="0"/>
              </a:rPr>
              <a:t>   /* set the scheduling policy - FIFO, RR, or OTHER */ </a:t>
            </a:r>
            <a:br>
              <a:rPr lang="en-US" altLang="en-US" sz="1500">
                <a:latin typeface="Courier New" panose="02070309020205020404" pitchFamily="49" charset="0"/>
              </a:rPr>
            </a:br>
            <a:r>
              <a:rPr lang="en-US" altLang="en-US" sz="1500">
                <a:latin typeface="Courier New" panose="02070309020205020404" pitchFamily="49" charset="0"/>
              </a:rPr>
              <a:t>   if (pthread_attr_setschedpolicy(&amp;attr, SCHED_FIFO) != 0) </a:t>
            </a:r>
          </a:p>
          <a:p>
            <a:pPr marL="0" indent="0">
              <a:buFont typeface="Monotype Sorts" pitchFamily="-84" charset="2"/>
              <a:buNone/>
            </a:pPr>
            <a:r>
              <a:rPr lang="en-US" altLang="en-US" sz="1500">
                <a:latin typeface="Courier New" panose="02070309020205020404" pitchFamily="49" charset="0"/>
              </a:rPr>
              <a:t>      fprintf(stderr, "Unable to set policy.\n"); </a:t>
            </a:r>
          </a:p>
          <a:p>
            <a:pPr marL="0" indent="0">
              <a:buFont typeface="Monotype Sorts" pitchFamily="-84" charset="2"/>
              <a:buNone/>
            </a:pPr>
            <a:r>
              <a:rPr lang="en-US" altLang="en-US" sz="1500">
                <a:latin typeface="Courier New" panose="02070309020205020404" pitchFamily="49" charset="0"/>
              </a:rPr>
              <a:t>   /* create the threads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pthread_create(&amp;tid[i],&amp;attr,runner,NULL); </a:t>
            </a:r>
          </a:p>
          <a:p>
            <a:pPr marL="0" indent="0">
              <a:buFont typeface="Monotype Sorts" pitchFamily="-84" charset="2"/>
              <a:buNone/>
            </a:pPr>
            <a:r>
              <a:rPr lang="en-US" altLang="en-US" sz="1500">
                <a:latin typeface="Courier New" panose="02070309020205020404" pitchFamily="49" charset="0"/>
              </a:rPr>
              <a:t>   /* now join on each thread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pthread_join(tid[i], NULL); </a:t>
            </a:r>
          </a:p>
          <a:p>
            <a:pPr marL="0" indent="0">
              <a:buFont typeface="Monotype Sorts" pitchFamily="-84" charset="2"/>
              <a:buNone/>
            </a:pPr>
            <a:r>
              <a:rPr lang="en-US" altLang="en-US" sz="1500">
                <a:latin typeface="Courier New" panose="02070309020205020404" pitchFamily="49" charset="0"/>
              </a:rPr>
              <a:t>}</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Each thread will begin control in this function */ </a:t>
            </a:r>
          </a:p>
          <a:p>
            <a:pPr marL="0" indent="0">
              <a:buFont typeface="Monotype Sorts" pitchFamily="-84" charset="2"/>
              <a:buNone/>
            </a:pPr>
            <a:r>
              <a:rPr lang="en-US" altLang="en-US" sz="1500">
                <a:latin typeface="Courier New" panose="02070309020205020404" pitchFamily="49" charset="0"/>
              </a:rPr>
              <a:t>void *runner(void *param)</a:t>
            </a:r>
            <a:br>
              <a:rPr lang="en-US" altLang="en-US" sz="1500">
                <a:latin typeface="Courier New" panose="02070309020205020404" pitchFamily="49" charset="0"/>
              </a:rPr>
            </a:b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 do some work ... */ </a:t>
            </a:r>
          </a:p>
          <a:p>
            <a:pPr marL="0" indent="0">
              <a:buFont typeface="Monotype Sorts" pitchFamily="-84" charset="2"/>
              <a:buNone/>
            </a:pPr>
            <a:r>
              <a:rPr lang="en-US" altLang="en-US" sz="1500">
                <a:latin typeface="Courier New" panose="02070309020205020404" pitchFamily="49" charset="0"/>
              </a:rPr>
              <a:t>   pthread_exit(0); </a:t>
            </a:r>
          </a:p>
          <a:p>
            <a:pPr marL="0" indent="0">
              <a:buFont typeface="Monotype Sorts" pitchFamily="-84" charset="2"/>
              <a:buNone/>
            </a:pPr>
            <a:r>
              <a:rPr lang="en-US" altLang="en-US" sz="150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886409" y="233853"/>
            <a:ext cx="7996335" cy="576262"/>
          </a:xfrm>
        </p:spPr>
        <p:txBody>
          <a:bodyPr/>
          <a:lstStyle/>
          <a:p>
            <a:pPr eaLnBrk="1" hangingPunct="1"/>
            <a:r>
              <a:rPr lang="en-US" altLang="en-US" sz="3000" dirty="0">
                <a:solidFill>
                  <a:schemeClr val="bg1">
                    <a:lumMod val="75000"/>
                  </a:schemeClr>
                </a:solidFill>
              </a:rPr>
              <a:t>POSIX Real-Time Scheduling API (Cont.)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21353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endParaRPr lang="en-US" altLang="en-US" sz="2400" dirty="0"/>
          </a:p>
          <a:p>
            <a:r>
              <a:rPr lang="en-US" altLang="en-US" sz="2400" dirty="0"/>
              <a:t>Linux scheduling</a:t>
            </a:r>
          </a:p>
          <a:p>
            <a:r>
              <a:rPr lang="en-US" altLang="en-US" sz="2400" dirty="0"/>
              <a:t>Windows scheduling</a:t>
            </a:r>
          </a:p>
          <a:p>
            <a:r>
              <a:rPr lang="en-US" altLang="en-US" sz="2400" dirty="0"/>
              <a:t>Solaris scheduling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970643" y="231423"/>
            <a:ext cx="7848600" cy="576262"/>
          </a:xfrm>
        </p:spPr>
        <p:txBody>
          <a:bodyPr/>
          <a:lstStyle/>
          <a:p>
            <a:pPr eaLnBrk="1" hangingPunct="1"/>
            <a:r>
              <a:rPr lang="en-US" altLang="en-US"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250302"/>
            <a:ext cx="7848600" cy="4769498"/>
          </a:xfrm>
        </p:spPr>
        <p:txBody>
          <a:bodyPr/>
          <a:lstStyle/>
          <a:p>
            <a:pPr>
              <a:lnSpc>
                <a:spcPct val="90000"/>
              </a:lnSpc>
            </a:pPr>
            <a:r>
              <a:rPr lang="en-US" altLang="en-US" dirty="0"/>
              <a:t>Prior to kernel version 2.5, ran variation of standard UNIX scheduling algorithm</a:t>
            </a:r>
          </a:p>
          <a:p>
            <a:pPr>
              <a:lnSpc>
                <a:spcPct val="90000"/>
              </a:lnSpc>
            </a:pPr>
            <a:r>
              <a:rPr lang="en-US" altLang="en-US" dirty="0"/>
              <a:t>Version 2.5 moved to constant order </a:t>
            </a:r>
            <a:r>
              <a:rPr lang="en-US" altLang="en-US" i="1" dirty="0"/>
              <a:t>O</a:t>
            </a:r>
            <a:r>
              <a:rPr lang="en-US" altLang="en-US"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017552" y="22286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865703" cy="5071253"/>
          </a:xfrm>
        </p:spPr>
        <p:txBody>
          <a:bodyPr/>
          <a:lstStyle/>
          <a:p>
            <a:pPr>
              <a:lnSpc>
                <a:spcPct val="90000"/>
              </a:lnSpc>
            </a:pPr>
            <a:r>
              <a:rPr lang="en-US" altLang="en-US" sz="2400" b="1" i="1" dirty="0"/>
              <a:t>Completely Fair Scheduler </a:t>
            </a:r>
            <a:r>
              <a:rPr lang="en-US" altLang="en-US" sz="2400" dirty="0"/>
              <a:t>(CFS)</a:t>
            </a:r>
          </a:p>
          <a:p>
            <a:pPr>
              <a:lnSpc>
                <a:spcPct val="90000"/>
              </a:lnSpc>
            </a:pPr>
            <a:r>
              <a:rPr lang="en-US" altLang="en-US" sz="2400" b="1" dirty="0">
                <a:solidFill>
                  <a:srgbClr val="006699"/>
                </a:solidFill>
                <a:latin typeface="+mj-lt"/>
              </a:rPr>
              <a:t>Scheduling classes</a:t>
            </a:r>
          </a:p>
          <a:p>
            <a:pPr lvl="1">
              <a:lnSpc>
                <a:spcPct val="90000"/>
              </a:lnSpc>
            </a:pPr>
            <a:r>
              <a:rPr lang="en-US" altLang="en-US" sz="2400" dirty="0"/>
              <a:t>Each has specific priority</a:t>
            </a:r>
          </a:p>
          <a:p>
            <a:pPr lvl="1">
              <a:lnSpc>
                <a:spcPct val="90000"/>
              </a:lnSpc>
            </a:pPr>
            <a:r>
              <a:rPr lang="en-US" altLang="en-US" sz="2400" dirty="0"/>
              <a:t>Scheduler picks highest priority task in highest scheduling class</a:t>
            </a:r>
          </a:p>
          <a:p>
            <a:pPr lvl="1">
              <a:lnSpc>
                <a:spcPct val="90000"/>
              </a:lnSpc>
            </a:pPr>
            <a:r>
              <a:rPr lang="en-US" altLang="en-US" sz="2400" dirty="0"/>
              <a:t>Rather than quantum based on fixed time allotments, based on proportion of CPU time</a:t>
            </a:r>
          </a:p>
          <a:p>
            <a:pPr lvl="1">
              <a:lnSpc>
                <a:spcPct val="90000"/>
              </a:lnSpc>
            </a:pPr>
            <a:r>
              <a:rPr lang="en-US" altLang="en-US" sz="2400" dirty="0"/>
              <a:t>Two scheduling classes included, others can be added</a:t>
            </a:r>
          </a:p>
          <a:p>
            <a:pPr marL="1095375" lvl="2" indent="-239713">
              <a:lnSpc>
                <a:spcPct val="90000"/>
              </a:lnSpc>
              <a:buFont typeface="Arial" panose="020B0604020202020204" pitchFamily="34" charset="0"/>
              <a:buAutoNum type="arabicPeriod"/>
            </a:pPr>
            <a:r>
              <a:rPr lang="en-US" altLang="en-US" sz="2400" dirty="0"/>
              <a:t>default</a:t>
            </a:r>
          </a:p>
          <a:p>
            <a:pPr marL="1095375" lvl="2" indent="-239713">
              <a:lnSpc>
                <a:spcPct val="90000"/>
              </a:lnSpc>
              <a:buFont typeface="Arial" panose="020B0604020202020204" pitchFamily="34" charset="0"/>
              <a:buAutoNum type="arabicPeriod"/>
            </a:pPr>
            <a:r>
              <a:rPr lang="en-US" altLang="en-US" sz="2400"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sz="2000" dirty="0">
                <a:ea typeface="ＭＳ Ｐゴシック" charset="0"/>
                <a:cs typeface="ＭＳ Ｐゴシック" charset="0"/>
              </a:rPr>
              <a:t>The</a:t>
            </a:r>
            <a:r>
              <a:rPr lang="en-US" sz="2000" b="1" dirty="0">
                <a:solidFill>
                  <a:srgbClr val="3366FF"/>
                </a:solidFill>
                <a:ea typeface="ＭＳ Ｐゴシック" charset="0"/>
                <a:cs typeface="ＭＳ Ｐゴシック" charset="0"/>
              </a:rPr>
              <a:t> </a:t>
            </a:r>
            <a:r>
              <a:rPr lang="en-US" sz="2000" b="1" dirty="0">
                <a:solidFill>
                  <a:srgbClr val="006699"/>
                </a:solidFill>
                <a:latin typeface="+mj-lt"/>
              </a:rPr>
              <a:t>CPU scheduler </a:t>
            </a:r>
            <a:r>
              <a:rPr lang="en-US" sz="2000" dirty="0">
                <a:ea typeface="ＭＳ Ｐゴシック" charset="-128"/>
                <a:cs typeface="ＭＳ Ｐゴシック" charset="-128"/>
              </a:rPr>
              <a:t>selects from among the processes in ready queue, and allocates a CPU core to one of them</a:t>
            </a:r>
          </a:p>
          <a:p>
            <a:pPr marL="742835" lvl="1">
              <a:defRPr/>
            </a:pPr>
            <a:r>
              <a:rPr lang="en-US" sz="2000" dirty="0">
                <a:ea typeface="ＭＳ Ｐゴシック" charset="-128"/>
              </a:rPr>
              <a:t>Queue may be ordered in various ways</a:t>
            </a:r>
          </a:p>
          <a:p>
            <a:pPr>
              <a:defRPr/>
            </a:pPr>
            <a:r>
              <a:rPr lang="en-US" sz="2000"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sz="2000" dirty="0">
                <a:solidFill>
                  <a:srgbClr val="CC6600"/>
                </a:solidFill>
                <a:ea typeface="ＭＳ Ｐゴシック" charset="-128"/>
              </a:rPr>
              <a:t>1.	</a:t>
            </a:r>
            <a:r>
              <a:rPr lang="en-US" sz="2000" dirty="0">
                <a:ea typeface="ＭＳ Ｐゴシック" charset="-128"/>
              </a:rPr>
              <a:t>Switches from running to waiting state</a:t>
            </a:r>
          </a:p>
          <a:p>
            <a:pPr marL="799900" lvl="1" indent="-342815">
              <a:buFont typeface="Monotype Sorts" pitchFamily="-84" charset="2"/>
              <a:buNone/>
              <a:defRPr/>
            </a:pPr>
            <a:r>
              <a:rPr lang="en-US" sz="2000" dirty="0">
                <a:solidFill>
                  <a:srgbClr val="CC6600"/>
                </a:solidFill>
                <a:ea typeface="ＭＳ Ｐゴシック" charset="-128"/>
              </a:rPr>
              <a:t>2.</a:t>
            </a:r>
            <a:r>
              <a:rPr lang="en-US" sz="2000" dirty="0">
                <a:ea typeface="ＭＳ Ｐゴシック" charset="-128"/>
              </a:rPr>
              <a:t>	Switches from running to ready state</a:t>
            </a:r>
          </a:p>
          <a:p>
            <a:pPr marL="799900" lvl="1" indent="-342815">
              <a:buFont typeface="Monotype Sorts" pitchFamily="-84" charset="2"/>
              <a:buNone/>
              <a:defRPr/>
            </a:pPr>
            <a:r>
              <a:rPr lang="en-US" sz="2000" dirty="0">
                <a:solidFill>
                  <a:srgbClr val="CC6600"/>
                </a:solidFill>
                <a:ea typeface="ＭＳ Ｐゴシック" charset="-128"/>
              </a:rPr>
              <a:t>3.</a:t>
            </a:r>
            <a:r>
              <a:rPr lang="en-US" sz="2000" dirty="0">
                <a:ea typeface="ＭＳ Ｐゴシック" charset="-128"/>
              </a:rPr>
              <a:t>	Switches from waiting to ready</a:t>
            </a:r>
          </a:p>
          <a:p>
            <a:pPr marL="799900" lvl="1" indent="-342815">
              <a:buFont typeface="Monotype Sorts" charset="2"/>
              <a:buAutoNum type="arabicPeriod" startAt="4"/>
              <a:defRPr/>
            </a:pPr>
            <a:r>
              <a:rPr lang="en-US" sz="2000" dirty="0">
                <a:ea typeface="ＭＳ Ｐゴシック" charset="-128"/>
              </a:rPr>
              <a:t>Terminates</a:t>
            </a:r>
          </a:p>
          <a:p>
            <a:pPr>
              <a:defRPr/>
            </a:pPr>
            <a:r>
              <a:rPr lang="en-US" sz="2000"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sz="2000" dirty="0">
                <a:ea typeface="ＭＳ Ｐゴシック" charset="-128"/>
                <a:cs typeface="ＭＳ Ｐゴシック" charset="-128"/>
              </a:rPr>
              <a:t>For situations 2 and 3, however, there is </a:t>
            </a:r>
            <a:r>
              <a:rPr lang="en-US" sz="2000" dirty="0" smtClean="0">
                <a:ea typeface="ＭＳ Ｐゴシック" charset="-128"/>
                <a:cs typeface="ＭＳ Ｐゴシック" charset="-128"/>
              </a:rPr>
              <a:t>a </a:t>
            </a:r>
            <a:r>
              <a:rPr lang="en-US" sz="2000" dirty="0">
                <a:ea typeface="ＭＳ Ｐゴシック" charset="-128"/>
                <a:cs typeface="ＭＳ Ｐゴシック" charset="-128"/>
              </a:rPr>
              <a:t>choice.</a:t>
            </a:r>
            <a:endParaRPr lang="en-US" sz="2000" b="1" dirty="0">
              <a:solidFill>
                <a:srgbClr val="3366FF"/>
              </a:solidFill>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017552" y="15067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sz="2000" dirty="0"/>
              <a:t>Quantum calculated based on </a:t>
            </a:r>
            <a:r>
              <a:rPr lang="en-US" altLang="en-US" sz="2000" b="1" dirty="0">
                <a:solidFill>
                  <a:srgbClr val="006699"/>
                </a:solidFill>
                <a:latin typeface="+mj-lt"/>
              </a:rPr>
              <a:t>nice value </a:t>
            </a:r>
            <a:r>
              <a:rPr lang="en-US" altLang="en-US" sz="2000" dirty="0"/>
              <a:t>from -20 to +19</a:t>
            </a:r>
          </a:p>
          <a:p>
            <a:pPr lvl="1">
              <a:lnSpc>
                <a:spcPct val="90000"/>
              </a:lnSpc>
            </a:pPr>
            <a:r>
              <a:rPr lang="en-US" altLang="en-US" sz="2000" dirty="0"/>
              <a:t>Lower value is higher priority</a:t>
            </a:r>
          </a:p>
          <a:p>
            <a:pPr lvl="1">
              <a:lnSpc>
                <a:spcPct val="90000"/>
              </a:lnSpc>
            </a:pPr>
            <a:r>
              <a:rPr lang="en-US" altLang="en-US" sz="2000" dirty="0"/>
              <a:t>Calculates </a:t>
            </a:r>
            <a:r>
              <a:rPr lang="en-US" altLang="en-US" sz="2000" b="1" dirty="0">
                <a:solidFill>
                  <a:srgbClr val="006699"/>
                </a:solidFill>
                <a:latin typeface="+mj-lt"/>
              </a:rPr>
              <a:t>target latency </a:t>
            </a:r>
            <a:r>
              <a:rPr lang="en-US" altLang="en-US" sz="2000" dirty="0"/>
              <a:t>– interval of time during which task should run at least once</a:t>
            </a:r>
          </a:p>
          <a:p>
            <a:pPr lvl="1">
              <a:lnSpc>
                <a:spcPct val="90000"/>
              </a:lnSpc>
            </a:pPr>
            <a:r>
              <a:rPr lang="en-US" altLang="en-US" sz="2000" dirty="0"/>
              <a:t>Target latency can increase if say number of active tasks increases</a:t>
            </a:r>
          </a:p>
          <a:p>
            <a:pPr>
              <a:lnSpc>
                <a:spcPct val="90000"/>
              </a:lnSpc>
            </a:pPr>
            <a:r>
              <a:rPr lang="en-US" altLang="en-US" sz="2000" dirty="0"/>
              <a:t>CFS scheduler maintains per task </a:t>
            </a:r>
            <a:r>
              <a:rPr lang="en-US" altLang="en-US" sz="2000" b="1" dirty="0">
                <a:solidFill>
                  <a:srgbClr val="006699"/>
                </a:solidFill>
                <a:latin typeface="+mj-lt"/>
              </a:rPr>
              <a:t>virtual run time </a:t>
            </a:r>
            <a:r>
              <a:rPr lang="en-US" altLang="en-US" sz="2000" dirty="0"/>
              <a:t>in variable </a:t>
            </a:r>
            <a:r>
              <a:rPr lang="en-US" altLang="en-US" sz="2000" b="1" dirty="0" err="1">
                <a:latin typeface="Courier New" panose="02070309020205020404" pitchFamily="49" charset="0"/>
              </a:rPr>
              <a:t>vruntime</a:t>
            </a:r>
            <a:endParaRPr lang="en-US" altLang="en-US" sz="2000" b="1" dirty="0">
              <a:latin typeface="Courier New" panose="02070309020205020404" pitchFamily="49" charset="0"/>
            </a:endParaRPr>
          </a:p>
          <a:p>
            <a:pPr lvl="1">
              <a:lnSpc>
                <a:spcPct val="90000"/>
              </a:lnSpc>
            </a:pPr>
            <a:r>
              <a:rPr lang="en-US" altLang="en-US" sz="2000" dirty="0"/>
              <a:t>Associated with decay factor based on priority of task – lower priority is higher decay rate</a:t>
            </a:r>
          </a:p>
          <a:p>
            <a:pPr lvl="1">
              <a:lnSpc>
                <a:spcPct val="90000"/>
              </a:lnSpc>
            </a:pPr>
            <a:r>
              <a:rPr lang="en-US" altLang="en-US" sz="2000" dirty="0"/>
              <a:t>Normal default priority yields virtual run time = actual run time</a:t>
            </a:r>
          </a:p>
          <a:p>
            <a:pPr>
              <a:lnSpc>
                <a:spcPct val="90000"/>
              </a:lnSpc>
            </a:pPr>
            <a:r>
              <a:rPr lang="en-US" altLang="en-US" sz="2000"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22209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144588"/>
            <a:ext cx="7791450" cy="4530725"/>
          </a:xfrm>
        </p:spPr>
        <p:txBody>
          <a:bodyPr/>
          <a:lstStyle/>
          <a:p>
            <a:r>
              <a:rPr lang="en-US" altLang="en-US" sz="2400" dirty="0"/>
              <a:t>Real-time scheduling according to POSIX.1b</a:t>
            </a:r>
          </a:p>
          <a:p>
            <a:pPr lvl="1"/>
            <a:r>
              <a:rPr lang="en-US" altLang="en-US" sz="2400" dirty="0"/>
              <a:t>Real-time tasks have static priorities</a:t>
            </a:r>
          </a:p>
          <a:p>
            <a:r>
              <a:rPr lang="en-US" altLang="en-US" sz="2400" dirty="0"/>
              <a:t>Real-time plus normal map into global priority scheme</a:t>
            </a:r>
          </a:p>
          <a:p>
            <a:r>
              <a:rPr lang="en-US" altLang="en-US" sz="2400" dirty="0"/>
              <a:t>Nice value of -20 maps to global priority 100</a:t>
            </a:r>
          </a:p>
          <a:p>
            <a:r>
              <a:rPr lang="en-US" altLang="en-US" sz="2400"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7518" y="4053578"/>
            <a:ext cx="6081713"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sz="2000" dirty="0"/>
              <a:t>Linux supports load balancing, but is also NUMA-aware.</a:t>
            </a:r>
          </a:p>
          <a:p>
            <a:r>
              <a:rPr lang="en-US" altLang="en-US" sz="2000" b="1" dirty="0"/>
              <a:t>Scheduling domain </a:t>
            </a:r>
            <a:r>
              <a:rPr lang="en-US" altLang="en-US" sz="2000" dirty="0"/>
              <a:t>is a set of CPU cores that can be balanced against one another. </a:t>
            </a:r>
          </a:p>
          <a:p>
            <a:r>
              <a:rPr lang="en-US" altLang="en-US" sz="2000"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883425" y="1144589"/>
            <a:ext cx="6371617" cy="4341812"/>
          </a:xfrm>
        </p:spPr>
        <p:txBody>
          <a:bodyPr/>
          <a:lstStyle/>
          <a:p>
            <a:r>
              <a:rPr lang="en-US" altLang="en-US" sz="2000" dirty="0"/>
              <a:t>Windows uses priority-based preemptive scheduling</a:t>
            </a:r>
          </a:p>
          <a:p>
            <a:r>
              <a:rPr lang="en-US" altLang="en-US" sz="2000" dirty="0"/>
              <a:t>Highest-priority thread runs next</a:t>
            </a:r>
          </a:p>
          <a:p>
            <a:r>
              <a:rPr lang="en-US" altLang="en-US" sz="2000" b="1" dirty="0">
                <a:solidFill>
                  <a:srgbClr val="006699"/>
                </a:solidFill>
                <a:latin typeface="+mj-lt"/>
              </a:rPr>
              <a:t>Dispatcher</a:t>
            </a:r>
            <a:r>
              <a:rPr lang="en-US" altLang="en-US" sz="2000" i="1" dirty="0"/>
              <a:t> </a:t>
            </a:r>
            <a:r>
              <a:rPr lang="en-US" altLang="en-US" sz="2000" dirty="0"/>
              <a:t>is scheduler</a:t>
            </a:r>
          </a:p>
          <a:p>
            <a:r>
              <a:rPr lang="en-US" altLang="en-US" sz="2000" dirty="0"/>
              <a:t>Thread runs until (1) blocks, (2) uses time slice, (3) preempted by higher-priority thread</a:t>
            </a:r>
          </a:p>
          <a:p>
            <a:r>
              <a:rPr lang="en-US" altLang="en-US" sz="2000" dirty="0"/>
              <a:t>Real-time threads can preempt non-real-time</a:t>
            </a:r>
          </a:p>
          <a:p>
            <a:r>
              <a:rPr lang="en-US" altLang="en-US" sz="2000" dirty="0"/>
              <a:t>32-level priority scheme</a:t>
            </a:r>
          </a:p>
          <a:p>
            <a:r>
              <a:rPr lang="en-US" altLang="en-US" sz="2000" b="1" dirty="0">
                <a:solidFill>
                  <a:srgbClr val="006699"/>
                </a:solidFill>
                <a:latin typeface="+mj-lt"/>
              </a:rPr>
              <a:t>Variable</a:t>
            </a:r>
            <a:r>
              <a:rPr lang="en-US" altLang="en-US" sz="2000" b="1" dirty="0">
                <a:solidFill>
                  <a:srgbClr val="3366FF"/>
                </a:solidFill>
              </a:rPr>
              <a:t> </a:t>
            </a:r>
            <a:r>
              <a:rPr lang="en-US" altLang="en-US" sz="2000" b="1" dirty="0">
                <a:solidFill>
                  <a:srgbClr val="006699"/>
                </a:solidFill>
                <a:latin typeface="+mj-lt"/>
              </a:rPr>
              <a:t>class</a:t>
            </a:r>
            <a:r>
              <a:rPr lang="en-US" altLang="en-US" sz="2000" b="1" dirty="0">
                <a:solidFill>
                  <a:srgbClr val="3366FF"/>
                </a:solidFill>
              </a:rPr>
              <a:t> </a:t>
            </a:r>
            <a:r>
              <a:rPr lang="en-US" altLang="en-US" sz="2000" dirty="0"/>
              <a:t>is 1-15, </a:t>
            </a:r>
            <a:r>
              <a:rPr lang="en-US" altLang="en-US" sz="2000" b="1" dirty="0">
                <a:solidFill>
                  <a:srgbClr val="006699"/>
                </a:solidFill>
                <a:latin typeface="+mj-lt"/>
              </a:rPr>
              <a:t>real-time</a:t>
            </a:r>
            <a:r>
              <a:rPr lang="en-US" altLang="en-US" sz="2000" b="1" dirty="0">
                <a:solidFill>
                  <a:srgbClr val="3366FF"/>
                </a:solidFill>
              </a:rPr>
              <a:t> </a:t>
            </a:r>
            <a:r>
              <a:rPr lang="en-US" altLang="en-US" sz="2000" b="1" dirty="0">
                <a:solidFill>
                  <a:srgbClr val="006699"/>
                </a:solidFill>
                <a:latin typeface="+mj-lt"/>
              </a:rPr>
              <a:t>class</a:t>
            </a:r>
            <a:r>
              <a:rPr lang="en-US" altLang="en-US" sz="2000" b="1" dirty="0">
                <a:solidFill>
                  <a:srgbClr val="3366FF"/>
                </a:solidFill>
              </a:rPr>
              <a:t> </a:t>
            </a:r>
            <a:r>
              <a:rPr lang="en-US" altLang="en-US" sz="2000" dirty="0"/>
              <a:t>is</a:t>
            </a:r>
            <a:r>
              <a:rPr lang="en-US" altLang="en-US" sz="2000" b="1" dirty="0">
                <a:solidFill>
                  <a:srgbClr val="3366FF"/>
                </a:solidFill>
              </a:rPr>
              <a:t> </a:t>
            </a:r>
            <a:r>
              <a:rPr lang="en-US" altLang="en-US" sz="2000" dirty="0"/>
              <a:t>16-31</a:t>
            </a:r>
          </a:p>
          <a:p>
            <a:r>
              <a:rPr lang="en-US" altLang="en-US" sz="2000" dirty="0"/>
              <a:t>Priority 0 is memory-management thread</a:t>
            </a:r>
          </a:p>
          <a:p>
            <a:r>
              <a:rPr lang="en-US" altLang="en-US" sz="2000" dirty="0"/>
              <a:t>Queue for each priority</a:t>
            </a:r>
          </a:p>
          <a:p>
            <a:r>
              <a:rPr lang="en-US" altLang="en-US" sz="2000" dirty="0"/>
              <a:t>If no run-able thread, runs </a:t>
            </a:r>
            <a:r>
              <a:rPr lang="en-US" altLang="en-US" sz="2000" b="1" dirty="0">
                <a:solidFill>
                  <a:srgbClr val="006699"/>
                </a:solidFill>
                <a:latin typeface="+mj-lt"/>
              </a:rPr>
              <a:t>idle</a:t>
            </a:r>
            <a:r>
              <a:rPr lang="en-US" altLang="en-US" sz="2000" b="1" dirty="0">
                <a:solidFill>
                  <a:srgbClr val="3366FF"/>
                </a:solidFill>
              </a:rPr>
              <a:t> </a:t>
            </a:r>
            <a:r>
              <a:rPr lang="en-US" altLang="en-US" sz="2000" b="1" dirty="0">
                <a:solidFill>
                  <a:srgbClr val="006699"/>
                </a:solidFill>
                <a:latin typeface="+mj-lt"/>
              </a:rPr>
              <a:t>thread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8" y="1233488"/>
            <a:ext cx="7796371" cy="4530725"/>
          </a:xfrm>
        </p:spPr>
        <p:txBody>
          <a:bodyPr/>
          <a:lstStyle/>
          <a:p>
            <a:r>
              <a:rPr lang="en-US" altLang="en-US" sz="2000" dirty="0"/>
              <a:t>Win32 API identifies several priority classes to which a process can belong</a:t>
            </a:r>
          </a:p>
          <a:p>
            <a:pPr lvl="1"/>
            <a:r>
              <a:rPr lang="en-US" altLang="en-US" sz="2000" dirty="0"/>
              <a:t>REALTIME_PRIORITY_CLASS, HIGH_PRIORITY_CLASS, ABOVE_NORMAL_PRIORITY_CLASS,NORMAL_PRIORITY_CLASS, BELOW_NORMAL_PRIORITY_CLASS, IDLE_PRIORITY_CLASS</a:t>
            </a:r>
            <a:endParaRPr lang="en-US" altLang="en-US" sz="2000" b="1" dirty="0">
              <a:solidFill>
                <a:srgbClr val="3366FF"/>
              </a:solidFill>
            </a:endParaRPr>
          </a:p>
          <a:p>
            <a:pPr lvl="1"/>
            <a:r>
              <a:rPr lang="en-US" altLang="en-US" sz="2000" dirty="0"/>
              <a:t>All are variable except REALTIME</a:t>
            </a:r>
          </a:p>
          <a:p>
            <a:r>
              <a:rPr lang="en-US" altLang="en-US" sz="2000" dirty="0"/>
              <a:t>A thread within a given priority class has a relative priority</a:t>
            </a:r>
          </a:p>
          <a:p>
            <a:pPr lvl="1"/>
            <a:r>
              <a:rPr lang="en-US" altLang="en-US" sz="2000" dirty="0"/>
              <a:t>TIME_CRITICAL, HIGHEST, ABOVE_NORMAL, NORMAL, BELOW_NORMAL, LOWEST, IDLE</a:t>
            </a:r>
          </a:p>
          <a:p>
            <a:r>
              <a:rPr lang="en-US" altLang="en-US" sz="2000" dirty="0"/>
              <a:t>Priority class and relative priority combine to give numeric priority</a:t>
            </a:r>
          </a:p>
          <a:p>
            <a:r>
              <a:rPr lang="en-US" altLang="en-US" sz="2000" dirty="0"/>
              <a:t>Base priority is NORMAL within the class</a:t>
            </a:r>
          </a:p>
          <a:p>
            <a:r>
              <a:rPr lang="en-US" altLang="en-US" sz="2000" dirty="0"/>
              <a:t>If quantum expires, priority lowered, but never below base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637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941388"/>
            <a:ext cx="7818438" cy="4530725"/>
          </a:xfrm>
        </p:spPr>
        <p:txBody>
          <a:bodyPr/>
          <a:lstStyle/>
          <a:p>
            <a:pPr>
              <a:buFont typeface="Monotype Sorts" pitchFamily="-84" charset="2"/>
              <a:buNone/>
            </a:pPr>
            <a:endParaRPr lang="en-US" altLang="en-US" sz="2000" dirty="0"/>
          </a:p>
          <a:p>
            <a:r>
              <a:rPr lang="en-US" altLang="en-US" sz="2400" dirty="0"/>
              <a:t>If wait occurs, priority boosted depending on what was waited for</a:t>
            </a:r>
          </a:p>
          <a:p>
            <a:r>
              <a:rPr lang="en-US" altLang="en-US" sz="2400" dirty="0"/>
              <a:t>Foreground window given 3x priority boost</a:t>
            </a:r>
          </a:p>
          <a:p>
            <a:r>
              <a:rPr lang="en-US" altLang="en-US" sz="2400" dirty="0"/>
              <a:t>Windows 7 added </a:t>
            </a:r>
            <a:r>
              <a:rPr lang="en-US" altLang="en-US" sz="2400" b="1" dirty="0">
                <a:solidFill>
                  <a:srgbClr val="006699"/>
                </a:solidFill>
                <a:latin typeface="+mj-lt"/>
              </a:rPr>
              <a:t>user-mode</a:t>
            </a:r>
            <a:r>
              <a:rPr lang="en-US" altLang="en-US" sz="2400" b="1" dirty="0">
                <a:solidFill>
                  <a:srgbClr val="3366FF"/>
                </a:solidFill>
              </a:rPr>
              <a:t> </a:t>
            </a:r>
            <a:r>
              <a:rPr lang="en-US" altLang="en-US" sz="2400" b="1" dirty="0">
                <a:solidFill>
                  <a:srgbClr val="006699"/>
                </a:solidFill>
                <a:latin typeface="+mj-lt"/>
              </a:rPr>
              <a:t>scheduling</a:t>
            </a:r>
            <a:r>
              <a:rPr lang="en-US" altLang="en-US" sz="2400" b="1" dirty="0">
                <a:solidFill>
                  <a:srgbClr val="3366FF"/>
                </a:solidFill>
              </a:rPr>
              <a:t> </a:t>
            </a:r>
            <a:r>
              <a:rPr lang="en-US" altLang="en-US" sz="2400" dirty="0"/>
              <a:t>(</a:t>
            </a:r>
            <a:r>
              <a:rPr lang="en-US" altLang="en-US" sz="2400" b="1" dirty="0">
                <a:solidFill>
                  <a:srgbClr val="006699"/>
                </a:solidFill>
                <a:latin typeface="+mj-lt"/>
              </a:rPr>
              <a:t>UMS</a:t>
            </a:r>
            <a:r>
              <a:rPr lang="en-US" altLang="en-US" sz="2400" dirty="0"/>
              <a:t>) </a:t>
            </a:r>
          </a:p>
          <a:p>
            <a:pPr lvl="1"/>
            <a:r>
              <a:rPr lang="en-US" altLang="en-US" sz="2400" dirty="0"/>
              <a:t>Applications create and manage threads independent of kernel</a:t>
            </a:r>
          </a:p>
          <a:p>
            <a:pPr lvl="1"/>
            <a:r>
              <a:rPr lang="en-US" altLang="en-US" sz="2400" dirty="0"/>
              <a:t>For large number of threads, much more efficient</a:t>
            </a:r>
          </a:p>
          <a:p>
            <a:pPr lvl="1"/>
            <a:r>
              <a:rPr lang="en-US" altLang="en-US" sz="2400" dirty="0"/>
              <a:t>UMS schedulers come from programming language </a:t>
            </a:r>
            <a:r>
              <a:rPr lang="en-US" altLang="en-US" sz="2400" dirty="0" smtClean="0"/>
              <a:t>libraries like C++ </a:t>
            </a:r>
            <a:r>
              <a:rPr lang="en-US" altLang="en-US" sz="2400" b="1" dirty="0" smtClean="0">
                <a:solidFill>
                  <a:srgbClr val="006699"/>
                </a:solidFill>
                <a:latin typeface="+mj-lt"/>
              </a:rPr>
              <a:t>Concurrent Runtime </a:t>
            </a:r>
            <a:r>
              <a:rPr lang="en-US" altLang="en-US" sz="2400" dirty="0" smtClean="0"/>
              <a:t>(</a:t>
            </a:r>
            <a:r>
              <a:rPr lang="en-US" altLang="en-US" sz="2400" dirty="0" err="1" smtClean="0"/>
              <a:t>ConcRT</a:t>
            </a:r>
            <a:r>
              <a:rPr lang="en-US" altLang="en-US" sz="2400" dirty="0" smtClean="0"/>
              <a:t>) framework</a:t>
            </a:r>
            <a:endParaRPr lang="en-US"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2095500"/>
            <a:ext cx="6465887"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22209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sz="2000" dirty="0"/>
              <a:t>Priority-based scheduling</a:t>
            </a:r>
          </a:p>
          <a:p>
            <a:r>
              <a:rPr lang="en-US" altLang="en-US" sz="2000" dirty="0"/>
              <a:t>Six classes available</a:t>
            </a:r>
          </a:p>
          <a:p>
            <a:pPr lvl="1"/>
            <a:r>
              <a:rPr lang="en-US" altLang="en-US" sz="2000" dirty="0"/>
              <a:t>Time sharing (default) (TS)</a:t>
            </a:r>
          </a:p>
          <a:p>
            <a:pPr lvl="1"/>
            <a:r>
              <a:rPr lang="en-US" altLang="en-US" sz="2000" dirty="0"/>
              <a:t>Interactive (IA)</a:t>
            </a:r>
          </a:p>
          <a:p>
            <a:pPr lvl="1"/>
            <a:r>
              <a:rPr lang="en-US" altLang="en-US" sz="2000" dirty="0"/>
              <a:t>Real time (RT)</a:t>
            </a:r>
          </a:p>
          <a:p>
            <a:pPr lvl="1"/>
            <a:r>
              <a:rPr lang="en-US" altLang="en-US" sz="2000" dirty="0"/>
              <a:t>System (SYS)</a:t>
            </a:r>
          </a:p>
          <a:p>
            <a:pPr lvl="1"/>
            <a:r>
              <a:rPr lang="en-US" altLang="en-US" sz="2000" dirty="0"/>
              <a:t>Fair Share (FSS)</a:t>
            </a:r>
          </a:p>
          <a:p>
            <a:pPr lvl="1"/>
            <a:r>
              <a:rPr lang="en-US" altLang="en-US" sz="2000" dirty="0"/>
              <a:t>Fixed priority (FP)</a:t>
            </a:r>
          </a:p>
          <a:p>
            <a:r>
              <a:rPr lang="en-US" altLang="en-US" sz="2000" dirty="0"/>
              <a:t>Given thread can be in one class at a time</a:t>
            </a:r>
          </a:p>
          <a:p>
            <a:r>
              <a:rPr lang="en-US" altLang="en-US" sz="2000" dirty="0"/>
              <a:t>Each class has its own scheduling algorithm</a:t>
            </a:r>
          </a:p>
          <a:p>
            <a:r>
              <a:rPr lang="en-US" altLang="en-US" sz="2000" dirty="0"/>
              <a:t>Time sharing is multi-level feedback queue</a:t>
            </a:r>
          </a:p>
          <a:p>
            <a:pPr lvl="1"/>
            <a:r>
              <a:rPr lang="en-US" altLang="en-US" sz="2000" dirty="0"/>
              <a:t>Loadable table configurable by </a:t>
            </a:r>
            <a:r>
              <a:rPr lang="en-US" altLang="en-US" sz="2000" dirty="0" err="1"/>
              <a:t>sysadmin</a:t>
            </a:r>
            <a:endParaRPr lang="en-US" altLang="en-US" sz="2000" dirty="0"/>
          </a:p>
          <a:p>
            <a:endParaRPr lang="en-US" altLang="en-US" dirty="0"/>
          </a:p>
          <a:p>
            <a:pPr lvl="1"/>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228830"/>
            <a:ext cx="7859712" cy="57626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7556032" cy="4707181"/>
          </a:xfrm>
        </p:spPr>
        <p:txBody>
          <a:bodyPr/>
          <a:lstStyle/>
          <a:p>
            <a:pPr>
              <a:defRPr/>
            </a:pPr>
            <a:r>
              <a:rPr lang="en-US" sz="2400" dirty="0">
                <a:ea typeface="ＭＳ Ｐゴシック" charset="0"/>
              </a:rPr>
              <a:t>When scheduling takes place only under circumstances 1 and 4, the scheduling scheme is </a:t>
            </a:r>
            <a:r>
              <a:rPr lang="en-US" sz="2400" b="1" dirty="0">
                <a:solidFill>
                  <a:srgbClr val="006699"/>
                </a:solidFill>
                <a:latin typeface="+mj-lt"/>
              </a:rPr>
              <a:t>nonpreemptive</a:t>
            </a:r>
            <a:r>
              <a:rPr lang="en-US" sz="2400" dirty="0">
                <a:ea typeface="ＭＳ Ｐゴシック" charset="0"/>
              </a:rPr>
              <a:t>.</a:t>
            </a:r>
          </a:p>
          <a:p>
            <a:pPr lvl="1">
              <a:defRPr/>
            </a:pPr>
            <a:r>
              <a:rPr lang="en-US" sz="2400" dirty="0">
                <a:ea typeface="ＭＳ Ｐゴシック" charset="0"/>
              </a:rPr>
              <a:t>Otherwise, it is </a:t>
            </a:r>
            <a:r>
              <a:rPr lang="en-US" sz="2400" b="1" dirty="0">
                <a:solidFill>
                  <a:srgbClr val="006699"/>
                </a:solidFill>
                <a:latin typeface="+mj-lt"/>
              </a:rPr>
              <a:t>preemptive</a:t>
            </a:r>
            <a:r>
              <a:rPr lang="en-US" sz="2400" dirty="0">
                <a:ea typeface="ＭＳ Ｐゴシック" charset="0"/>
              </a:rPr>
              <a:t>. </a:t>
            </a:r>
          </a:p>
          <a:p>
            <a:pPr>
              <a:defRPr/>
            </a:pPr>
            <a:r>
              <a:rPr lang="en-US" sz="2400"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sz="2400" dirty="0">
                <a:ea typeface="ＭＳ Ｐゴシック" charset="0"/>
              </a:rPr>
              <a:t>Virtually all modern operating systems including Windows, MacOS, Linux, and UNIX use preemptive scheduling algorithms.</a:t>
            </a:r>
            <a:endParaRPr lang="en-US" sz="2400"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22960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1013" y="1146175"/>
            <a:ext cx="33448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457200" y="21431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95388"/>
            <a:ext cx="7251700" cy="4530725"/>
          </a:xfrm>
        </p:spPr>
        <p:txBody>
          <a:bodyPr/>
          <a:lstStyle/>
          <a:p>
            <a:r>
              <a:rPr lang="en-US" altLang="en-US" sz="2400" dirty="0"/>
              <a:t>Scheduler converts class-specific priorities into a per-thread global priority</a:t>
            </a:r>
          </a:p>
          <a:p>
            <a:pPr lvl="1"/>
            <a:r>
              <a:rPr lang="en-US" altLang="en-US" sz="2400" dirty="0"/>
              <a:t>Thread with highest priority runs next</a:t>
            </a:r>
          </a:p>
          <a:p>
            <a:pPr lvl="1"/>
            <a:r>
              <a:rPr lang="en-US" altLang="en-US" sz="2400" dirty="0"/>
              <a:t>Runs until (1) blocks, (2) uses time slice, (3) preempted by higher-priority thread</a:t>
            </a:r>
          </a:p>
          <a:p>
            <a:pPr lvl="1"/>
            <a:r>
              <a:rPr lang="en-US" altLang="en-US" sz="2400"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1116013"/>
            <a:ext cx="7566025" cy="4643437"/>
          </a:xfrm>
        </p:spPr>
        <p:txBody>
          <a:bodyPr/>
          <a:lstStyle/>
          <a:p>
            <a:r>
              <a:rPr lang="en-US" altLang="en-US" sz="2000" dirty="0"/>
              <a:t>How to select CPU-scheduling algorithm for an OS?</a:t>
            </a:r>
          </a:p>
          <a:p>
            <a:r>
              <a:rPr lang="en-US" altLang="en-US" sz="2000" dirty="0"/>
              <a:t>Determine criteria, then evaluate algorithms</a:t>
            </a:r>
          </a:p>
          <a:p>
            <a:r>
              <a:rPr lang="en-US" altLang="en-US" sz="2000" b="1" dirty="0">
                <a:solidFill>
                  <a:srgbClr val="006699"/>
                </a:solidFill>
                <a:latin typeface="+mj-lt"/>
              </a:rPr>
              <a:t>Deterministic modeling</a:t>
            </a:r>
          </a:p>
          <a:p>
            <a:pPr lvl="1"/>
            <a:r>
              <a:rPr lang="en-US" altLang="en-US" sz="2000" dirty="0"/>
              <a:t>Type of </a:t>
            </a:r>
            <a:r>
              <a:rPr lang="en-US" altLang="en-US" sz="2000" b="1" dirty="0">
                <a:solidFill>
                  <a:srgbClr val="006699"/>
                </a:solidFill>
                <a:latin typeface="+mj-lt"/>
              </a:rPr>
              <a:t>analytic evaluation</a:t>
            </a:r>
          </a:p>
          <a:p>
            <a:pPr lvl="1"/>
            <a:r>
              <a:rPr lang="en-US" altLang="en-US" sz="2000" dirty="0"/>
              <a:t>Takes a particular predetermined workload and defines the performance of each algorithm  for that workload</a:t>
            </a:r>
          </a:p>
          <a:p>
            <a:r>
              <a:rPr lang="en-US" altLang="en-US" sz="2000"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4828" y="3984625"/>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8" y="1382713"/>
            <a:ext cx="7566025" cy="4643437"/>
          </a:xfrm>
        </p:spPr>
        <p:txBody>
          <a:bodyPr/>
          <a:lstStyle/>
          <a:p>
            <a:pPr marL="341313" indent="-341313"/>
            <a:r>
              <a:rPr lang="en-US" altLang="en-US" sz="2000" dirty="0"/>
              <a:t>For each algorithm, calculate minimum average waiting time</a:t>
            </a:r>
          </a:p>
          <a:p>
            <a:pPr marL="341313" indent="-341313"/>
            <a:r>
              <a:rPr lang="en-US" altLang="en-US" sz="2000"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956" y="2875756"/>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6581" y="3931813"/>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56581" y="5068831"/>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233488"/>
            <a:ext cx="7629462" cy="4530725"/>
          </a:xfrm>
        </p:spPr>
        <p:txBody>
          <a:bodyPr/>
          <a:lstStyle/>
          <a:p>
            <a:r>
              <a:rPr lang="en-US" altLang="en-US" sz="2400" dirty="0"/>
              <a:t>Describes the arrival of processes, and CPU and I/O bursts probabilistically</a:t>
            </a:r>
          </a:p>
          <a:p>
            <a:pPr lvl="1"/>
            <a:r>
              <a:rPr lang="en-US" altLang="en-US" sz="2400" dirty="0"/>
              <a:t>Commonly exponential, and described by mean</a:t>
            </a:r>
          </a:p>
          <a:p>
            <a:pPr lvl="1"/>
            <a:r>
              <a:rPr lang="en-US" altLang="en-US" sz="2400" dirty="0"/>
              <a:t>Computes average throughput, utilization, waiting time, </a:t>
            </a:r>
            <a:r>
              <a:rPr lang="en-US" altLang="en-US" sz="2400" dirty="0" err="1"/>
              <a:t>etc</a:t>
            </a:r>
            <a:endParaRPr lang="en-US" altLang="en-US" sz="2400" dirty="0"/>
          </a:p>
          <a:p>
            <a:r>
              <a:rPr lang="en-US" altLang="en-US" sz="2400" dirty="0"/>
              <a:t>Computer system described as network of servers, each with queue of waiting processes</a:t>
            </a:r>
          </a:p>
          <a:p>
            <a:pPr lvl="1"/>
            <a:r>
              <a:rPr lang="en-US" altLang="en-US" sz="2400" dirty="0"/>
              <a:t>Knowing arrival rates and service rates</a:t>
            </a:r>
          </a:p>
          <a:p>
            <a:pPr lvl="1"/>
            <a:r>
              <a:rPr lang="en-US" altLang="en-US" sz="2400" dirty="0"/>
              <a:t>Computes utilization, average queue length, average wait time, </a:t>
            </a:r>
            <a:r>
              <a:rPr lang="en-US" altLang="en-US" sz="2400" dirty="0" err="1"/>
              <a:t>etc</a:t>
            </a:r>
            <a:endParaRPr lang="en-US" alt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2151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169988"/>
            <a:ext cx="7270750" cy="4530725"/>
          </a:xfrm>
        </p:spPr>
        <p:txBody>
          <a:bodyPr/>
          <a:lstStyle/>
          <a:p>
            <a:r>
              <a:rPr lang="en-US" altLang="en-US" sz="2400" i="1" dirty="0"/>
              <a:t>n</a:t>
            </a:r>
            <a:r>
              <a:rPr lang="en-US" altLang="en-US" sz="2400" dirty="0"/>
              <a:t> = average queue length</a:t>
            </a:r>
          </a:p>
          <a:p>
            <a:r>
              <a:rPr lang="en-US" altLang="en-US" sz="2400" i="1" dirty="0"/>
              <a:t>W</a:t>
            </a:r>
            <a:r>
              <a:rPr lang="en-US" altLang="en-US" sz="2400" dirty="0"/>
              <a:t> = average waiting time in queue</a:t>
            </a:r>
          </a:p>
          <a:p>
            <a:r>
              <a:rPr lang="en-US" altLang="en-US" sz="2400" i="1" dirty="0"/>
              <a:t>λ</a:t>
            </a:r>
            <a:r>
              <a:rPr lang="en-US" altLang="en-US" sz="2400" dirty="0"/>
              <a:t> = average arrival rate into queue</a:t>
            </a:r>
          </a:p>
          <a:p>
            <a:r>
              <a:rPr lang="en-US" altLang="en-US" sz="2400" dirty="0"/>
              <a:t>Little</a:t>
            </a:r>
            <a:r>
              <a:rPr lang="ja-JP" altLang="en-US" sz="2400" dirty="0"/>
              <a:t>’</a:t>
            </a:r>
            <a:r>
              <a:rPr lang="en-US" altLang="ja-JP" sz="2400" dirty="0"/>
              <a:t>s law – in steady state, processes leaving queue must equal processes arriving, thus:</a:t>
            </a:r>
            <a:br>
              <a:rPr lang="en-US" altLang="ja-JP" sz="2400" dirty="0"/>
            </a:br>
            <a:r>
              <a:rPr lang="en-US" altLang="ja-JP" sz="2400" dirty="0"/>
              <a:t>      </a:t>
            </a:r>
            <a:r>
              <a:rPr lang="en-US" altLang="ja-JP" sz="2400" i="1" dirty="0"/>
              <a:t>n </a:t>
            </a:r>
            <a:r>
              <a:rPr lang="en-US" altLang="ja-JP" sz="2400" dirty="0"/>
              <a:t>= </a:t>
            </a:r>
            <a:r>
              <a:rPr lang="en-US" altLang="ja-JP" sz="2400" i="1" dirty="0"/>
              <a:t>λ </a:t>
            </a:r>
            <a:r>
              <a:rPr lang="en-US" altLang="ja-JP" sz="2400" dirty="0"/>
              <a:t>x</a:t>
            </a:r>
            <a:r>
              <a:rPr lang="en-US" altLang="ja-JP" sz="2400" i="1" dirty="0"/>
              <a:t> W</a:t>
            </a:r>
          </a:p>
          <a:p>
            <a:pPr lvl="1"/>
            <a:r>
              <a:rPr lang="en-US" altLang="en-US" sz="2400" dirty="0"/>
              <a:t>Valid for any scheduling algorithm and arrival distribution</a:t>
            </a:r>
          </a:p>
          <a:p>
            <a:r>
              <a:rPr lang="en-US" altLang="en-US" sz="2400" dirty="0"/>
              <a:t>For example, if on average 7 processes arrive per second, and normally 14 processes in queue, then average wait time per process = 2 seconds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233488"/>
            <a:ext cx="7727950" cy="4530725"/>
          </a:xfrm>
        </p:spPr>
        <p:txBody>
          <a:bodyPr/>
          <a:lstStyle/>
          <a:p>
            <a:r>
              <a:rPr lang="en-US" altLang="en-US" sz="2000" dirty="0"/>
              <a:t>Queueing models limited</a:t>
            </a:r>
          </a:p>
          <a:p>
            <a:r>
              <a:rPr lang="en-US" altLang="en-US" sz="2000" b="1" dirty="0">
                <a:solidFill>
                  <a:srgbClr val="006699"/>
                </a:solidFill>
                <a:latin typeface="+mj-lt"/>
              </a:rPr>
              <a:t>Simulations</a:t>
            </a:r>
            <a:r>
              <a:rPr lang="en-US" altLang="en-US" sz="2000" b="1" dirty="0"/>
              <a:t> </a:t>
            </a:r>
            <a:r>
              <a:rPr lang="en-US" altLang="en-US" sz="2000" dirty="0"/>
              <a:t>more accurate</a:t>
            </a:r>
          </a:p>
          <a:p>
            <a:pPr lvl="1"/>
            <a:r>
              <a:rPr lang="en-US" altLang="en-US" sz="2000" dirty="0"/>
              <a:t>Programmed model of computer system</a:t>
            </a:r>
          </a:p>
          <a:p>
            <a:pPr lvl="1"/>
            <a:r>
              <a:rPr lang="en-US" altLang="en-US" sz="2000" dirty="0"/>
              <a:t>Clock is a variable</a:t>
            </a:r>
          </a:p>
          <a:p>
            <a:pPr lvl="1"/>
            <a:r>
              <a:rPr lang="en-US" altLang="en-US" sz="2000" dirty="0"/>
              <a:t>Gather statistics  indicating algorithm performance</a:t>
            </a:r>
          </a:p>
          <a:p>
            <a:pPr lvl="1"/>
            <a:r>
              <a:rPr lang="en-US" altLang="en-US" sz="2000" dirty="0"/>
              <a:t>Data to drive simulation gathered via</a:t>
            </a:r>
          </a:p>
          <a:p>
            <a:pPr lvl="2"/>
            <a:r>
              <a:rPr lang="en-US" altLang="en-US" sz="2000" dirty="0"/>
              <a:t>Random number generator according to probabilities</a:t>
            </a:r>
          </a:p>
          <a:p>
            <a:pPr lvl="2"/>
            <a:r>
              <a:rPr lang="en-US" altLang="en-US" sz="2000" dirty="0"/>
              <a:t>Distributions defined mathematically or empirically</a:t>
            </a:r>
          </a:p>
          <a:p>
            <a:pPr lvl="2"/>
            <a:r>
              <a:rPr lang="en-US" altLang="en-US" sz="2000"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043697" y="22267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113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2262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2080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2400"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sz="2400"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sz="2400"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sz="2400"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sz="2400"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sz="2400"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sz="2400"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sz="2400" dirty="0">
                <a:ea typeface="ＭＳ Ｐゴシック" charset="0"/>
              </a:rPr>
              <a:t>Preemptive scheduling can result in race conditions when data are shared among several processes.</a:t>
            </a:r>
          </a:p>
          <a:p>
            <a:pPr>
              <a:defRPr/>
            </a:pPr>
            <a:r>
              <a:rPr lang="en-US" sz="2400" dirty="0">
                <a:ea typeface="ＭＳ Ｐゴシック" charset="0"/>
              </a:rPr>
              <a:t>Consider the case of two processes that share data. </a:t>
            </a:r>
            <a:endParaRPr lang="en-US" sz="2400" dirty="0" smtClean="0">
              <a:ea typeface="ＭＳ Ｐゴシック" charset="0"/>
            </a:endParaRPr>
          </a:p>
          <a:p>
            <a:pPr lvl="1">
              <a:defRPr/>
            </a:pPr>
            <a:r>
              <a:rPr lang="en-US" sz="2400" dirty="0" smtClean="0">
                <a:ea typeface="ＭＳ Ｐゴシック" charset="0"/>
              </a:rPr>
              <a:t>While </a:t>
            </a:r>
            <a:r>
              <a:rPr lang="en-US" sz="2400" dirty="0">
                <a:ea typeface="ＭＳ Ｐゴシック" charset="0"/>
              </a:rPr>
              <a:t>one process is updating the data, it is preempted so that the second process can run. The second process then tries to read the data, which are in an inconsistent state. </a:t>
            </a:r>
          </a:p>
          <a:p>
            <a:pPr>
              <a:defRPr/>
            </a:pPr>
            <a:r>
              <a:rPr lang="en-US" sz="2400" dirty="0">
                <a:ea typeface="ＭＳ Ｐゴシック" charset="0"/>
              </a:rPr>
              <a:t>This issue will be explored in detail in Chapter 6.</a:t>
            </a:r>
            <a:endParaRPr lang="en-US" sz="2400"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3792491" cy="4515661"/>
          </a:xfrm>
        </p:spPr>
        <p:txBody>
          <a:bodyPr/>
          <a:lstStyle/>
          <a:p>
            <a:r>
              <a:rPr lang="en-US" altLang="en-US" sz="2000" dirty="0"/>
              <a:t>Dispatcher module gives control of the CPU to the process selected by the CPU scheduler; this involves:</a:t>
            </a:r>
          </a:p>
          <a:p>
            <a:pPr lvl="1"/>
            <a:r>
              <a:rPr lang="en-US" altLang="en-US" sz="2000" dirty="0"/>
              <a:t>Switching context</a:t>
            </a:r>
          </a:p>
          <a:p>
            <a:pPr lvl="1"/>
            <a:r>
              <a:rPr lang="en-US" altLang="en-US" sz="2000" dirty="0"/>
              <a:t>Switching to user mode</a:t>
            </a:r>
          </a:p>
          <a:p>
            <a:pPr lvl="1"/>
            <a:r>
              <a:rPr lang="en-US" altLang="en-US" sz="2000" dirty="0"/>
              <a:t>Jumping to the proper location in the user program to restart that program</a:t>
            </a:r>
          </a:p>
          <a:p>
            <a:r>
              <a:rPr lang="en-US" altLang="en-US" sz="2000" b="1" dirty="0">
                <a:solidFill>
                  <a:srgbClr val="006699"/>
                </a:solidFill>
                <a:latin typeface="+mj-lt"/>
              </a:rPr>
              <a:t>Dispatch latency </a:t>
            </a:r>
            <a:r>
              <a:rPr lang="en-US" altLang="en-US" sz="2000"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rotWithShape="1">
          <a:blip r:embed="rId3">
            <a:extLst>
              <a:ext uri="{28A0092B-C50C-407E-A947-70E740481C1C}">
                <a14:useLocalDpi xmlns:a14="http://schemas.microsoft.com/office/drawing/2010/main" val="0"/>
              </a:ext>
            </a:extLst>
          </a:blip>
          <a:srcRect r="41022"/>
          <a:stretch/>
        </p:blipFill>
        <p:spPr bwMode="auto">
          <a:xfrm>
            <a:off x="4711998" y="1716071"/>
            <a:ext cx="3199550"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13624</TotalTime>
  <Words>3191</Words>
  <Application>Microsoft Office PowerPoint</Application>
  <PresentationFormat>如螢幕大小 (4:3)</PresentationFormat>
  <Paragraphs>604</Paragraphs>
  <Slides>79</Slides>
  <Notes>63</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79</vt:i4>
      </vt:variant>
    </vt:vector>
  </HeadingPairs>
  <TitlesOfParts>
    <vt:vector size="93" baseType="lpstr">
      <vt:lpstr>Lucida Grande</vt:lpstr>
      <vt:lpstr>Monotype Sorts</vt:lpstr>
      <vt:lpstr>MS PGothic</vt:lpstr>
      <vt:lpstr>MS PGothic</vt:lpstr>
      <vt:lpstr>Arial</vt:lpstr>
      <vt:lpstr>Courier New</vt:lpstr>
      <vt:lpstr>Helvetica</vt:lpstr>
      <vt:lpstr>Symbol</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Shortest-Job-First (SJF) Scheduling</vt:lpstr>
      <vt:lpstr>Example of Shortest-remaining-time-first</vt:lpstr>
      <vt:lpstr>Determining Length of Next CPU Burst</vt:lpstr>
      <vt:lpstr>Prediction of the Length of the Next CPU Burst</vt:lpstr>
      <vt:lpstr>Examples of Exponential Averaging</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265</cp:revision>
  <cp:lastPrinted>2013-09-10T17:57:57Z</cp:lastPrinted>
  <dcterms:created xsi:type="dcterms:W3CDTF">2011-01-13T23:43:38Z</dcterms:created>
  <dcterms:modified xsi:type="dcterms:W3CDTF">2020-04-01T01:54:42Z</dcterms:modified>
</cp:coreProperties>
</file>